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61" r:id="rId4"/>
    <p:sldId id="263" r:id="rId5"/>
    <p:sldId id="262" r:id="rId6"/>
    <p:sldId id="270" r:id="rId7"/>
    <p:sldId id="269" r:id="rId8"/>
    <p:sldId id="264" r:id="rId9"/>
    <p:sldId id="271" r:id="rId10"/>
    <p:sldId id="273" r:id="rId11"/>
    <p:sldId id="272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D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4EFEF6-BB65-4F1D-8664-9F868E546EE5}" type="datetimeFigureOut">
              <a:rPr lang="sl-SI" smtClean="0"/>
              <a:t>25. 10. 2024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28EC3-09EE-45CA-BAB5-F674121DEF3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6738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dirty="0"/>
              <a:t>Predlog</a:t>
            </a:r>
            <a:r>
              <a:rPr lang="sl-SI" baseline="0" dirty="0"/>
              <a:t> naslovnice 2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28EC3-09EE-45CA-BAB5-F674121DEF36}" type="slidenum">
              <a:rPr lang="sl-SI" smtClean="0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94237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28EC3-09EE-45CA-BAB5-F674121DEF36}" type="slidenum">
              <a:rPr lang="sl-SI" smtClean="0"/>
              <a:t>14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19072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da uredite slog podnaslova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25. 10. 2024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66051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25. 10. 2024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8962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25. 10. 2024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7887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25. 10. 2024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7346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25. 10. 2024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80081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25. 10. 2024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06830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25. 10. 2024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3079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25. 10. 2024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86987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25. 10. 2024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93253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25. 10. 2024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9177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25. 10. 2024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5429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2E83F-619D-45A5-A293-4D26E929282B}" type="datetimeFigureOut">
              <a:rPr lang="sl-SI" smtClean="0"/>
              <a:t>25. 10. 2024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02103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pn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12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9.png"/><Relationship Id="rId5" Type="http://schemas.openxmlformats.org/officeDocument/2006/relationships/image" Target="../media/image5.jpe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17.jpeg"/><Relationship Id="rId1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ka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5687" y="2606128"/>
            <a:ext cx="1828800" cy="2401824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337590"/>
            <a:ext cx="9144000" cy="2354263"/>
          </a:xfrm>
        </p:spPr>
        <p:txBody>
          <a:bodyPr>
            <a:normAutofit/>
          </a:bodyPr>
          <a:lstStyle/>
          <a:p>
            <a:r>
              <a:rPr lang="sl-SI" sz="5300" b="1" dirty="0"/>
              <a:t>DOGODEK EVROPSKEGA PARTNERSTVA ZA INOVACIJE - EIP</a:t>
            </a:r>
            <a:endParaRPr lang="sl-SI" sz="4000" b="1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95663" y="3602038"/>
            <a:ext cx="9465572" cy="2306084"/>
          </a:xfrm>
        </p:spPr>
        <p:txBody>
          <a:bodyPr>
            <a:normAutofit/>
          </a:bodyPr>
          <a:lstStyle/>
          <a:p>
            <a:endParaRPr lang="sl-SI" b="1" dirty="0"/>
          </a:p>
          <a:p>
            <a:endParaRPr lang="sl-SI" b="1" dirty="0"/>
          </a:p>
          <a:p>
            <a:endParaRPr lang="sl-SI" b="1" dirty="0"/>
          </a:p>
          <a:p>
            <a:r>
              <a:rPr lang="sl-SI" b="1" dirty="0"/>
              <a:t>ORGANIZIRA MINISTRSTVO ZA KMETIJSTVO, GOZDARSTVO IN PREHRANO</a:t>
            </a:r>
          </a:p>
          <a:p>
            <a:r>
              <a:rPr lang="sl-SI" b="1" dirty="0"/>
              <a:t>23. november 2021 </a:t>
            </a:r>
            <a:endParaRPr lang="sl-SI" dirty="0"/>
          </a:p>
        </p:txBody>
      </p:sp>
      <p:pic>
        <p:nvPicPr>
          <p:cNvPr id="4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006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5" y="6149722"/>
            <a:ext cx="2490493" cy="615142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94449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833" y="6227434"/>
            <a:ext cx="2438400" cy="511969"/>
          </a:xfrm>
          <a:prstGeom prst="rect">
            <a:avLst/>
          </a:prstGeom>
        </p:spPr>
      </p:pic>
      <p:pic>
        <p:nvPicPr>
          <p:cNvPr id="12" name="Picture 1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093" y="6239852"/>
            <a:ext cx="2853227" cy="34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7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55700"/>
            <a:ext cx="9144000" cy="2354263"/>
          </a:xfrm>
        </p:spPr>
        <p:txBody>
          <a:bodyPr>
            <a:normAutofit/>
          </a:bodyPr>
          <a:lstStyle/>
          <a:p>
            <a:r>
              <a:rPr lang="sl-SI" sz="5300" b="1" dirty="0"/>
              <a:t>Sadjarji za opraševalce </a:t>
            </a:r>
            <a:br>
              <a:rPr lang="sl-SI" sz="5300" b="1" dirty="0"/>
            </a:br>
            <a:r>
              <a:rPr lang="sl-SI" sz="5300" b="1" dirty="0"/>
              <a:t>in opraševalci za sadjarje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 b="1" dirty="0"/>
          </a:p>
          <a:p>
            <a:r>
              <a:rPr lang="sl-SI" b="1" dirty="0"/>
              <a:t>Nacionalni inštitut za biologijo</a:t>
            </a:r>
            <a:endParaRPr lang="sl-SI" dirty="0"/>
          </a:p>
        </p:txBody>
      </p:sp>
      <p:pic>
        <p:nvPicPr>
          <p:cNvPr id="14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006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5" y="6149722"/>
            <a:ext cx="2490493" cy="615142"/>
          </a:xfrm>
          <a:prstGeom prst="rect">
            <a:avLst/>
          </a:prstGeom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94449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Slika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833" y="6227434"/>
            <a:ext cx="2438400" cy="511969"/>
          </a:xfrm>
          <a:prstGeom prst="rect">
            <a:avLst/>
          </a:prstGeom>
        </p:spPr>
      </p:pic>
      <p:pic>
        <p:nvPicPr>
          <p:cNvPr id="23" name="Picture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093" y="6239852"/>
            <a:ext cx="2853227" cy="34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59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/>
              <a:t>OSNOVNI PODATKI O PROJEKTU</a:t>
            </a:r>
            <a:endParaRPr lang="sl-SI" sz="4000" b="1" dirty="0"/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defTabSz="2880360">
              <a:lnSpc>
                <a:spcPct val="100000"/>
              </a:lnSpc>
              <a:spcBef>
                <a:spcPts val="0"/>
              </a:spcBef>
              <a:buNone/>
            </a:pPr>
            <a:r>
              <a:rPr lang="sl-SI" b="1" dirty="0"/>
              <a:t>Ostali člani partnerstva: </a:t>
            </a:r>
            <a:r>
              <a:rPr lang="sl-SI" sz="2400" dirty="0">
                <a:solidFill>
                  <a:prstClr val="black"/>
                </a:solidFill>
              </a:rPr>
              <a:t>Darsad d.o.o., Matjaž Škof, Stanislav Tojnko, Radovan Jelina, Anže Legat, Manca Omerzu, Zavod Jabolko, Kmetijski inštitut Slovenije</a:t>
            </a:r>
          </a:p>
          <a:p>
            <a:pPr marL="0" lvl="0" indent="0" defTabSz="2880360">
              <a:lnSpc>
                <a:spcPct val="100000"/>
              </a:lnSpc>
              <a:spcBef>
                <a:spcPts val="0"/>
              </a:spcBef>
              <a:buNone/>
            </a:pPr>
            <a:r>
              <a:rPr lang="sl-SI" sz="2400" dirty="0">
                <a:solidFill>
                  <a:prstClr val="black"/>
                </a:solidFill>
              </a:rPr>
              <a:t>Kmetijsko gozdarski zavod Kranj, Inštitut za hmeljarstvo in pivovarstvo Slovenije, Grm Novo mesto – Center biotehnike in turizma, Kozjanski park, Društvo za opazovanje in proučevanje ptic Slovenije</a:t>
            </a:r>
          </a:p>
          <a:p>
            <a:r>
              <a:rPr lang="sl-SI" b="1" dirty="0"/>
              <a:t>Tip projekta: </a:t>
            </a:r>
            <a:r>
              <a:rPr lang="sl-SI" dirty="0"/>
              <a:t>EIP</a:t>
            </a:r>
          </a:p>
          <a:p>
            <a:pPr marL="0" lvl="0" indent="0" defTabSz="2880360">
              <a:lnSpc>
                <a:spcPct val="100000"/>
              </a:lnSpc>
              <a:spcBef>
                <a:spcPts val="0"/>
              </a:spcBef>
              <a:buNone/>
            </a:pPr>
            <a:r>
              <a:rPr lang="sl-SI" dirty="0"/>
              <a:t>Tematika projekta: </a:t>
            </a:r>
            <a:r>
              <a:rPr lang="sl-SI" sz="2400" dirty="0">
                <a:solidFill>
                  <a:prstClr val="black"/>
                </a:solidFill>
              </a:rPr>
              <a:t>Kmetijstvo kot podpora </a:t>
            </a:r>
            <a:r>
              <a:rPr lang="sl-SI" sz="2400" dirty="0" err="1">
                <a:solidFill>
                  <a:prstClr val="black"/>
                </a:solidFill>
              </a:rPr>
              <a:t>naravovarstva</a:t>
            </a:r>
            <a:r>
              <a:rPr lang="sl-SI" sz="2400" dirty="0">
                <a:solidFill>
                  <a:prstClr val="black"/>
                </a:solidFill>
              </a:rPr>
              <a:t> oziroma ohranjanje biotske raznovrstnosti preko ustreznega načina kmetovanja.</a:t>
            </a:r>
          </a:p>
          <a:p>
            <a:r>
              <a:rPr lang="sl-SI" b="1" dirty="0"/>
              <a:t>Obdobje trajanja projekta:</a:t>
            </a:r>
            <a:r>
              <a:rPr lang="sl-SI" dirty="0"/>
              <a:t> </a:t>
            </a:r>
            <a:r>
              <a:rPr lang="sl-SI" i="1" dirty="0"/>
              <a:t>14. 12. 2018 – 13. 12. 2021</a:t>
            </a:r>
          </a:p>
          <a:p>
            <a:r>
              <a:rPr lang="sl-SI" b="1" dirty="0"/>
              <a:t>Višina odobrenih sredstev:</a:t>
            </a:r>
            <a:r>
              <a:rPr lang="sl-SI" dirty="0"/>
              <a:t> 216.768,77 € </a:t>
            </a:r>
          </a:p>
          <a:p>
            <a:endParaRPr lang="sl-SI" dirty="0"/>
          </a:p>
        </p:txBody>
      </p:sp>
      <p:pic>
        <p:nvPicPr>
          <p:cNvPr id="9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006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5" y="6149722"/>
            <a:ext cx="2490493" cy="615142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94449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Slika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833" y="6227434"/>
            <a:ext cx="2438400" cy="511969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093" y="6239852"/>
            <a:ext cx="2853227" cy="34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529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/>
              <a:t>NAMEN IN CILJI PROJEKTA</a:t>
            </a:r>
            <a:endParaRPr lang="sl-SI" sz="4000" b="1" dirty="0"/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825501" y="1685925"/>
            <a:ext cx="6197599" cy="4218124"/>
          </a:xfrm>
        </p:spPr>
        <p:txBody>
          <a:bodyPr>
            <a:normAutofit fontScale="92500"/>
          </a:bodyPr>
          <a:lstStyle/>
          <a:p>
            <a:pPr marL="0" lvl="0" indent="0" defTabSz="2880360">
              <a:lnSpc>
                <a:spcPct val="100000"/>
              </a:lnSpc>
              <a:spcBef>
                <a:spcPts val="0"/>
              </a:spcBef>
              <a:buNone/>
            </a:pPr>
            <a:r>
              <a:rPr lang="sl-SI" dirty="0">
                <a:solidFill>
                  <a:prstClr val="black"/>
                </a:solidFill>
              </a:rPr>
              <a:t>(1) </a:t>
            </a:r>
            <a:r>
              <a:rPr lang="sl-SI" b="1" dirty="0">
                <a:solidFill>
                  <a:prstClr val="black"/>
                </a:solidFill>
              </a:rPr>
              <a:t>Izboljšati prenos znanja v prakso </a:t>
            </a:r>
            <a:r>
              <a:rPr lang="sl-SI" dirty="0">
                <a:solidFill>
                  <a:prstClr val="black"/>
                </a:solidFill>
              </a:rPr>
              <a:t>na področju divjih opraševalcev v sadjarstvu. </a:t>
            </a:r>
          </a:p>
          <a:p>
            <a:pPr marL="0" lvl="0" indent="0" defTabSz="2880360">
              <a:lnSpc>
                <a:spcPct val="100000"/>
              </a:lnSpc>
              <a:spcBef>
                <a:spcPts val="0"/>
              </a:spcBef>
              <a:buNone/>
            </a:pPr>
            <a:r>
              <a:rPr lang="sl-SI" dirty="0">
                <a:solidFill>
                  <a:prstClr val="black"/>
                </a:solidFill>
              </a:rPr>
              <a:t>(2) </a:t>
            </a:r>
            <a:r>
              <a:rPr lang="sl-SI" b="1" dirty="0">
                <a:solidFill>
                  <a:prstClr val="black"/>
                </a:solidFill>
              </a:rPr>
              <a:t>Vzpostaviti dobre prakse varovanja opraševalcev </a:t>
            </a:r>
            <a:r>
              <a:rPr lang="sl-SI" dirty="0">
                <a:solidFill>
                  <a:prstClr val="black"/>
                </a:solidFill>
              </a:rPr>
              <a:t>na vzorčnih kmetijskih gospodarstvih. </a:t>
            </a:r>
          </a:p>
          <a:p>
            <a:pPr marL="0" lvl="0" indent="0" defTabSz="2880360">
              <a:lnSpc>
                <a:spcPct val="100000"/>
              </a:lnSpc>
              <a:spcBef>
                <a:spcPts val="0"/>
              </a:spcBef>
              <a:buNone/>
            </a:pPr>
            <a:r>
              <a:rPr lang="sl-SI" dirty="0">
                <a:solidFill>
                  <a:prstClr val="black"/>
                </a:solidFill>
              </a:rPr>
              <a:t>(3) </a:t>
            </a:r>
            <a:r>
              <a:rPr lang="sl-SI" b="1" dirty="0">
                <a:solidFill>
                  <a:prstClr val="black"/>
                </a:solidFill>
              </a:rPr>
              <a:t>Izboljšati razmere za divje opraševalce v sadovnjakih </a:t>
            </a:r>
            <a:r>
              <a:rPr lang="sl-SI" dirty="0">
                <a:solidFill>
                  <a:prstClr val="black"/>
                </a:solidFill>
              </a:rPr>
              <a:t>in s tem prispevati k varovanju biotske raznovrstnosti. </a:t>
            </a:r>
          </a:p>
          <a:p>
            <a:pPr marL="0" lvl="0" indent="0" defTabSz="2880360">
              <a:lnSpc>
                <a:spcPct val="100000"/>
              </a:lnSpc>
              <a:spcBef>
                <a:spcPts val="0"/>
              </a:spcBef>
              <a:buNone/>
            </a:pPr>
            <a:r>
              <a:rPr lang="sl-SI" dirty="0">
                <a:solidFill>
                  <a:prstClr val="black"/>
                </a:solidFill>
              </a:rPr>
              <a:t>(4) </a:t>
            </a:r>
            <a:r>
              <a:rPr lang="sl-SI" b="1" dirty="0">
                <a:solidFill>
                  <a:prstClr val="black"/>
                </a:solidFill>
              </a:rPr>
              <a:t>Povečati zanesljivost in kakovost opraševanja</a:t>
            </a:r>
            <a:r>
              <a:rPr lang="sl-SI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9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006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5" y="6149722"/>
            <a:ext cx="2490493" cy="615142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94449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Slika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833" y="6227434"/>
            <a:ext cx="2438400" cy="511969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093" y="6239852"/>
            <a:ext cx="2853227" cy="3409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1656" y="1645920"/>
            <a:ext cx="4328161" cy="4249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807337" y="5878286"/>
            <a:ext cx="8739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000" dirty="0"/>
              <a:t>Foto: D. Bevk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7667" y="0"/>
            <a:ext cx="1454333" cy="90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7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/>
              <a:t>PRAKTIČNI PROBLEM</a:t>
            </a:r>
            <a:endParaRPr lang="sl-SI" sz="4000" b="1" dirty="0"/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838200" y="1825625"/>
            <a:ext cx="5249091" cy="39568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dirty="0">
                <a:solidFill>
                  <a:prstClr val="black"/>
                </a:solidFill>
              </a:rPr>
              <a:t>Potencial divjih opraševalcev je v Sloveniji še vedno razmeroma velik, a slabo izkoriščen in brez strategije trajnostnega upravljanja, zato ga že izgubljamo, kar ogroža zanesljivo opraševanje v kmetijstvu.</a:t>
            </a:r>
            <a:endParaRPr lang="sl-SI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sl-SI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sl-SI" i="1" dirty="0">
              <a:solidFill>
                <a:srgbClr val="00B050"/>
              </a:solidFill>
            </a:endParaRPr>
          </a:p>
        </p:txBody>
      </p:sp>
      <p:pic>
        <p:nvPicPr>
          <p:cNvPr id="9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006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5" y="6149722"/>
            <a:ext cx="2490493" cy="615142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94449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Slika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833" y="6227434"/>
            <a:ext cx="2438400" cy="511969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093" y="6239852"/>
            <a:ext cx="2853227" cy="3409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85" y="1567543"/>
            <a:ext cx="5207725" cy="418882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702835" y="5738949"/>
            <a:ext cx="1079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000" dirty="0"/>
              <a:t>Foto: M. Pibernik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7667" y="0"/>
            <a:ext cx="1454333" cy="90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574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/>
              <a:t>IZVEDBA PRAKTIČNEGA PREIZKUSA</a:t>
            </a:r>
            <a:endParaRPr lang="sl-SI" sz="4000" b="1" dirty="0"/>
          </a:p>
        </p:txBody>
      </p:sp>
      <p:pic>
        <p:nvPicPr>
          <p:cNvPr id="9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006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5" y="6149722"/>
            <a:ext cx="2490493" cy="615142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94449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Slika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833" y="6227434"/>
            <a:ext cx="2438400" cy="511969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093" y="6239852"/>
            <a:ext cx="2853227" cy="3409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702" y="1724297"/>
            <a:ext cx="10925989" cy="42657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763795" y="5974080"/>
            <a:ext cx="8739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000" dirty="0"/>
              <a:t>Foto: D. Bevk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7667" y="0"/>
            <a:ext cx="1454333" cy="90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20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/>
              <a:t>IZVEDBA PRAKTIČNEGA PREIZKUSA</a:t>
            </a:r>
            <a:endParaRPr lang="sl-SI" sz="4000" b="1" dirty="0"/>
          </a:p>
        </p:txBody>
      </p:sp>
      <p:pic>
        <p:nvPicPr>
          <p:cNvPr id="9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006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5" y="6149722"/>
            <a:ext cx="2490493" cy="615142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94449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Slika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833" y="6227434"/>
            <a:ext cx="2438400" cy="511969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093" y="6239852"/>
            <a:ext cx="2853227" cy="3409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1"/>
          <a:stretch/>
        </p:blipFill>
        <p:spPr>
          <a:xfrm>
            <a:off x="708659" y="1680753"/>
            <a:ext cx="10804071" cy="427155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685417" y="5930537"/>
            <a:ext cx="8739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000" dirty="0"/>
              <a:t>Foto: D. Bevk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7667" y="0"/>
            <a:ext cx="1454333" cy="90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06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006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5" y="6149722"/>
            <a:ext cx="2490493" cy="615142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94449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Slika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833" y="6227434"/>
            <a:ext cx="2438400" cy="511969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093" y="6239852"/>
            <a:ext cx="2853227" cy="3409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1"/>
          <a:stretch/>
        </p:blipFill>
        <p:spPr>
          <a:xfrm>
            <a:off x="696468" y="1672046"/>
            <a:ext cx="10720469" cy="425849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615750" y="5921829"/>
            <a:ext cx="8739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000" dirty="0"/>
              <a:t>Foto: D. Bevk</a:t>
            </a:r>
          </a:p>
        </p:txBody>
      </p:sp>
      <p:sp>
        <p:nvSpPr>
          <p:cNvPr id="20" name="Naslov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l-SI" sz="5300" b="1" dirty="0"/>
              <a:t>IZVEDBA PRAKTIČNEGA PREIZKUSA</a:t>
            </a:r>
            <a:endParaRPr lang="sl-SI" sz="4000" b="1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7667" y="0"/>
            <a:ext cx="1454333" cy="90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64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/>
              <a:t>IZVEDLJIVOST PRENOSA V PRAKSO</a:t>
            </a:r>
            <a:endParaRPr lang="sl-SI" sz="4000" b="1" dirty="0"/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838199" y="1825625"/>
            <a:ext cx="5571309" cy="4009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b="1" dirty="0"/>
              <a:t>Pisani cvetoči travniki: </a:t>
            </a:r>
          </a:p>
          <a:p>
            <a:r>
              <a:rPr lang="sl-SI" dirty="0"/>
              <a:t>Najpomembnejši življenjski prostor za opraševalce.</a:t>
            </a:r>
          </a:p>
          <a:p>
            <a:r>
              <a:rPr lang="sl-SI" dirty="0"/>
              <a:t>Vzpostavljanje takih travnikov je dolgotrajno, zato je pomembno varovanje obstoječih.</a:t>
            </a:r>
          </a:p>
          <a:p>
            <a:pPr marL="0" indent="0">
              <a:buNone/>
            </a:pPr>
            <a:endParaRPr lang="sl-SI" i="1" dirty="0">
              <a:solidFill>
                <a:srgbClr val="00B050"/>
              </a:solidFill>
            </a:endParaRPr>
          </a:p>
        </p:txBody>
      </p:sp>
      <p:pic>
        <p:nvPicPr>
          <p:cNvPr id="9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006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5" y="6149722"/>
            <a:ext cx="2490493" cy="615142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94449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Slika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833" y="6227434"/>
            <a:ext cx="2438400" cy="511969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093" y="6239852"/>
            <a:ext cx="2853227" cy="3409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816047" y="5886995"/>
            <a:ext cx="8739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000" dirty="0"/>
              <a:t>Foto: D. Bevk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7667" y="0"/>
            <a:ext cx="1454333" cy="9083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428" y="1611086"/>
            <a:ext cx="5085805" cy="427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37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/>
              <a:t>IZVEDLJIVOST PRENOSA V PRAKSO</a:t>
            </a:r>
            <a:endParaRPr lang="sl-SI" sz="4000" b="1" dirty="0"/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838200" y="1825625"/>
            <a:ext cx="5519058" cy="4009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b="1" dirty="0"/>
              <a:t>Medovite rastline: </a:t>
            </a:r>
          </a:p>
          <a:p>
            <a:r>
              <a:rPr lang="sl-SI" dirty="0"/>
              <a:t>Koristijo tudi nekaterim divjim opraševalcem.</a:t>
            </a:r>
          </a:p>
          <a:p>
            <a:r>
              <a:rPr lang="sl-SI" dirty="0"/>
              <a:t>Pomembno je sejati mešanice.</a:t>
            </a:r>
          </a:p>
          <a:p>
            <a:r>
              <a:rPr lang="sl-SI" dirty="0"/>
              <a:t>Ne morejo nadomestiti pisanih travnikov.</a:t>
            </a:r>
          </a:p>
          <a:p>
            <a:r>
              <a:rPr lang="sl-SI" dirty="0"/>
              <a:t>Potrebna je še optimizacija semenskih mešanic.</a:t>
            </a:r>
          </a:p>
          <a:p>
            <a:pPr marL="0" indent="0">
              <a:buNone/>
            </a:pPr>
            <a:endParaRPr lang="sl-SI" i="1" dirty="0">
              <a:solidFill>
                <a:srgbClr val="00B050"/>
              </a:solidFill>
            </a:endParaRPr>
          </a:p>
        </p:txBody>
      </p:sp>
      <p:pic>
        <p:nvPicPr>
          <p:cNvPr id="9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006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5" y="6149722"/>
            <a:ext cx="2490493" cy="615142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94449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Slika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833" y="6227434"/>
            <a:ext cx="2438400" cy="511969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093" y="6239852"/>
            <a:ext cx="2853227" cy="3409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519956" y="5913121"/>
            <a:ext cx="11576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000" dirty="0"/>
              <a:t>Foto: B. Koderman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7667" y="0"/>
            <a:ext cx="1454333" cy="9083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137" y="1576252"/>
            <a:ext cx="5038996" cy="436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921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/>
              <a:t>IZVEDLJIVOST PRENOSA V PRAKSO</a:t>
            </a:r>
            <a:endParaRPr lang="sl-SI" sz="4000" b="1" dirty="0"/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838199" y="1825625"/>
            <a:ext cx="5527767" cy="4009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b="1" dirty="0"/>
              <a:t>Gnezdilnice za čebele samotarke: </a:t>
            </a:r>
          </a:p>
          <a:p>
            <a:r>
              <a:rPr lang="sl-SI" dirty="0"/>
              <a:t>Koristne za nekaj vrst, ki so pomembne opraševalke sadnega drevja.</a:t>
            </a:r>
          </a:p>
          <a:p>
            <a:r>
              <a:rPr lang="sl-SI" dirty="0"/>
              <a:t>Bolje več manjših kot ena večja gnezdilnica.</a:t>
            </a:r>
          </a:p>
          <a:p>
            <a:r>
              <a:rPr lang="sl-SI" dirty="0"/>
              <a:t>Gnezdilnica SOOS omogoča kontrolo zajedavcev.</a:t>
            </a:r>
          </a:p>
          <a:p>
            <a:pPr marL="0" indent="0">
              <a:buNone/>
            </a:pPr>
            <a:endParaRPr lang="sl-SI" i="1" dirty="0">
              <a:solidFill>
                <a:srgbClr val="00B050"/>
              </a:solidFill>
            </a:endParaRPr>
          </a:p>
        </p:txBody>
      </p:sp>
      <p:pic>
        <p:nvPicPr>
          <p:cNvPr id="9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006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5" y="6149722"/>
            <a:ext cx="2490493" cy="615142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94449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Slika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833" y="6227434"/>
            <a:ext cx="2438400" cy="511969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093" y="6239852"/>
            <a:ext cx="2853227" cy="34090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7667" y="0"/>
            <a:ext cx="1454333" cy="9083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9456" y="1907175"/>
            <a:ext cx="5434675" cy="362276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685418" y="5538652"/>
            <a:ext cx="1079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000" dirty="0"/>
              <a:t>Foto: M. Pibernik</a:t>
            </a:r>
          </a:p>
        </p:txBody>
      </p:sp>
    </p:spTree>
    <p:extLst>
      <p:ext uri="{BB962C8B-B14F-4D97-AF65-F5344CB8AC3E}">
        <p14:creationId xmlns:p14="http://schemas.microsoft.com/office/powerpoint/2010/main" val="2888709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/>
              <a:t>PRENOS ZNANJA</a:t>
            </a:r>
            <a:endParaRPr lang="sl-SI" sz="4000" b="1" dirty="0"/>
          </a:p>
        </p:txBody>
      </p:sp>
      <p:pic>
        <p:nvPicPr>
          <p:cNvPr id="9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006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5" y="6149722"/>
            <a:ext cx="2490493" cy="615142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94449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Slika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833" y="6227434"/>
            <a:ext cx="2438400" cy="511969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093" y="6239852"/>
            <a:ext cx="2853227" cy="34090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7667" y="0"/>
            <a:ext cx="1454333" cy="9083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381" y="3766925"/>
            <a:ext cx="3034691" cy="20530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661" y="1647348"/>
            <a:ext cx="3053443" cy="20356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6206" y="905411"/>
            <a:ext cx="2150794" cy="12279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6765" y="2165183"/>
            <a:ext cx="2150235" cy="120340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8112" y="3395968"/>
            <a:ext cx="2145433" cy="120552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8263" y="4640956"/>
            <a:ext cx="2148736" cy="1199565"/>
          </a:xfrm>
          <a:prstGeom prst="rect">
            <a:avLst/>
          </a:prstGeom>
        </p:spPr>
      </p:pic>
      <p:pic>
        <p:nvPicPr>
          <p:cNvPr id="23" name="Slika 10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007" b="30267"/>
          <a:stretch/>
        </p:blipFill>
        <p:spPr>
          <a:xfrm>
            <a:off x="10351109" y="4733657"/>
            <a:ext cx="1491846" cy="592642"/>
          </a:xfrm>
          <a:prstGeom prst="rect">
            <a:avLst/>
          </a:prstGeom>
        </p:spPr>
      </p:pic>
      <p:sp>
        <p:nvSpPr>
          <p:cNvPr id="26" name="Pravokotnik 11"/>
          <p:cNvSpPr/>
          <p:nvPr/>
        </p:nvSpPr>
        <p:spPr>
          <a:xfrm>
            <a:off x="10373293" y="5264429"/>
            <a:ext cx="1617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EKOS NIB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9949" y="1644248"/>
            <a:ext cx="2974765" cy="420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28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/>
              <a:t>SAMOEVALVACIJA</a:t>
            </a:r>
            <a:endParaRPr lang="sl-SI" sz="4000" b="1" dirty="0"/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838200" y="1825625"/>
            <a:ext cx="5181599" cy="3940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dirty="0"/>
              <a:t>Projekt je omogočil prenos znanja od raziskav v prakso. Sodelovanje različnih partnerjev je dalo ideje za nove raziskovalne izzive in rešitve.</a:t>
            </a:r>
            <a:endParaRPr lang="sl-SI" i="1" dirty="0">
              <a:solidFill>
                <a:srgbClr val="00B050"/>
              </a:solidFill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2942" y="158187"/>
            <a:ext cx="1670858" cy="1739438"/>
          </a:xfrm>
          <a:prstGeom prst="rect">
            <a:avLst/>
          </a:prstGeom>
        </p:spPr>
      </p:pic>
      <p:pic>
        <p:nvPicPr>
          <p:cNvPr id="15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006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5" y="6149722"/>
            <a:ext cx="2490493" cy="615142"/>
          </a:xfrm>
          <a:prstGeom prst="rect">
            <a:avLst/>
          </a:prstGeom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94449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Slika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833" y="6227434"/>
            <a:ext cx="2438400" cy="51196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093" y="6239852"/>
            <a:ext cx="2853227" cy="3409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0627" y="1747683"/>
            <a:ext cx="4860822" cy="410005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645317" y="5832004"/>
            <a:ext cx="11576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000" dirty="0"/>
              <a:t>Foto: B. Koderman</a:t>
            </a:r>
          </a:p>
        </p:txBody>
      </p:sp>
    </p:spTree>
    <p:extLst>
      <p:ext uri="{BB962C8B-B14F-4D97-AF65-F5344CB8AC3E}">
        <p14:creationId xmlns:p14="http://schemas.microsoft.com/office/powerpoint/2010/main" val="1898597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/>
              <a:t>Kontaktni podatki vodilnega partnerja</a:t>
            </a:r>
            <a:endParaRPr lang="sl-SI" sz="4000" b="1" dirty="0"/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838200" y="1825625"/>
            <a:ext cx="4869426" cy="3181452"/>
          </a:xfrm>
        </p:spPr>
        <p:txBody>
          <a:bodyPr>
            <a:normAutofit/>
          </a:bodyPr>
          <a:lstStyle/>
          <a:p>
            <a:r>
              <a:rPr lang="sl-SI" dirty="0"/>
              <a:t>vodja: dr. Danilo Bevk</a:t>
            </a:r>
          </a:p>
          <a:p>
            <a:r>
              <a:rPr lang="sl-SI" dirty="0"/>
              <a:t>e-naslov : danilo.bevk@nib.si</a:t>
            </a:r>
          </a:p>
          <a:p>
            <a:r>
              <a:rPr lang="sl-SI" dirty="0"/>
              <a:t>tel. št. vodje : 059 23 27 83</a:t>
            </a:r>
          </a:p>
          <a:p>
            <a:r>
              <a:rPr lang="sl-SI" dirty="0"/>
              <a:t>domača spletna stran projekta EIP: http://www.nib.si/projektinib?view=project&amp;id=321</a:t>
            </a:r>
          </a:p>
        </p:txBody>
      </p:sp>
      <p:pic>
        <p:nvPicPr>
          <p:cNvPr id="9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006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5" y="6149722"/>
            <a:ext cx="2490493" cy="615142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94449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Slika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833" y="6227434"/>
            <a:ext cx="2438400" cy="511969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093" y="6239852"/>
            <a:ext cx="2853227" cy="3409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4371" y="1718185"/>
            <a:ext cx="4887862" cy="393044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534704" y="5625526"/>
            <a:ext cx="11576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000" dirty="0"/>
              <a:t>Foto: B. Koderman</a:t>
            </a:r>
          </a:p>
        </p:txBody>
      </p:sp>
    </p:spTree>
    <p:extLst>
      <p:ext uri="{BB962C8B-B14F-4D97-AF65-F5344CB8AC3E}">
        <p14:creationId xmlns:p14="http://schemas.microsoft.com/office/powerpoint/2010/main" val="1121680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469</Words>
  <Application>Microsoft Office PowerPoint</Application>
  <PresentationFormat>Širokozaslonsko</PresentationFormat>
  <Paragraphs>63</Paragraphs>
  <Slides>14</Slides>
  <Notes>2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Officeova tema</vt:lpstr>
      <vt:lpstr>DOGODEK EVROPSKEGA PARTNERSTVA ZA INOVACIJE - EIP</vt:lpstr>
      <vt:lpstr>Sadjarji za opraševalce  in opraševalci za sadjarje</vt:lpstr>
      <vt:lpstr>OSNOVNI PODATKI O PROJEKTU</vt:lpstr>
      <vt:lpstr>NAMEN IN CILJI PROJEKTA</vt:lpstr>
      <vt:lpstr>PRAKTIČNI PROBLEM</vt:lpstr>
      <vt:lpstr>IZVEDBA PRAKTIČNEGA PREIZKUSA</vt:lpstr>
      <vt:lpstr>IZVEDBA PRAKTIČNEGA PREIZKUSA</vt:lpstr>
      <vt:lpstr>IZVEDBA PRAKTIČNEGA PREIZKUSA</vt:lpstr>
      <vt:lpstr>IZVEDLJIVOST PRENOSA V PRAKSO</vt:lpstr>
      <vt:lpstr>IZVEDLJIVOST PRENOSA V PRAKSO</vt:lpstr>
      <vt:lpstr>IZVEDLJIVOST PRENOSA V PRAKSO</vt:lpstr>
      <vt:lpstr>PRENOS ZNANJA</vt:lpstr>
      <vt:lpstr>SAMOEVALVACIJA</vt:lpstr>
      <vt:lpstr>Kontaktni podatki vodilnega partnerja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Boštjan Bidovec</dc:creator>
  <cp:lastModifiedBy>Ana Drnovšek</cp:lastModifiedBy>
  <cp:revision>61</cp:revision>
  <dcterms:created xsi:type="dcterms:W3CDTF">2020-10-14T12:37:10Z</dcterms:created>
  <dcterms:modified xsi:type="dcterms:W3CDTF">2024-10-25T07:23:00Z</dcterms:modified>
</cp:coreProperties>
</file>