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7" r:id="rId5"/>
    <p:sldId id="258" r:id="rId6"/>
    <p:sldId id="261" r:id="rId7"/>
    <p:sldId id="268" r:id="rId8"/>
    <p:sldId id="269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D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rez sloga, mreža tabel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EFEF6-BB65-4F1D-8664-9F868E546EE5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28EC3-09EE-45CA-BAB5-F674121DEF3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6738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dirty="0"/>
              <a:t>Predlog</a:t>
            </a:r>
            <a:r>
              <a:rPr lang="sl-SI" baseline="0" dirty="0"/>
              <a:t> naslovnice 2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94237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9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1907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da 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66051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8962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7887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346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80081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683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3079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8698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9325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9177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5429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2E83F-619D-45A5-A293-4D26E929282B}" type="datetimeFigureOut">
              <a:rPr lang="sl-SI" smtClean="0"/>
              <a:t>18. 11. 2021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0210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4.png"/><Relationship Id="rId5" Type="http://schemas.openxmlformats.org/officeDocument/2006/relationships/image" Target="../media/image5.jpe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jpeg"/><Relationship Id="rId7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si/url?sa=i&amp;rct=j&amp;q=&amp;esrc=s&amp;source=images&amp;cd=&amp;cad=rja&amp;uact=8&amp;docid=rNBpnFgFlTgJcM&amp;tbnid=LWbx9oD4Y_c-nM:&amp;ved=0CAcQjRw&amp;url=http://pipesmagazine.com/blog/pipe-manufacturer-retailer-spotlight/corn-cob-pipes-the-making-of-at-missouri-meerschaum/&amp;ei=nes7VJG9NILjO_y2gYAH&amp;bvm=bv.77161500,d.ZWU&amp;psig=AFQjCNFFtJaqRWuw8sma8EK1wAsUVt1fLg&amp;ust=1413298577892706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5.jpeg"/><Relationship Id="rId10" Type="http://schemas.openxmlformats.org/officeDocument/2006/relationships/image" Target="../media/image23.jpeg"/><Relationship Id="rId4" Type="http://schemas.openxmlformats.org/officeDocument/2006/relationships/image" Target="../media/image4.pn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ka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687" y="2606128"/>
            <a:ext cx="1828800" cy="2401824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337590"/>
            <a:ext cx="9144000" cy="2354263"/>
          </a:xfrm>
        </p:spPr>
        <p:txBody>
          <a:bodyPr>
            <a:normAutofit/>
          </a:bodyPr>
          <a:lstStyle/>
          <a:p>
            <a:r>
              <a:rPr lang="sl-SI" sz="5300" b="1" dirty="0"/>
              <a:t>DOGODEK EVROPSKEGA PARTNERSTVA ZA INOVACIJE - EIP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95663" y="3602038"/>
            <a:ext cx="9465572" cy="2306084"/>
          </a:xfrm>
        </p:spPr>
        <p:txBody>
          <a:bodyPr>
            <a:normAutofit/>
          </a:bodyPr>
          <a:lstStyle/>
          <a:p>
            <a:endParaRPr lang="sl-SI" b="1" dirty="0"/>
          </a:p>
          <a:p>
            <a:endParaRPr lang="sl-SI" b="1" dirty="0"/>
          </a:p>
          <a:p>
            <a:endParaRPr lang="sl-SI" b="1" dirty="0"/>
          </a:p>
          <a:p>
            <a:r>
              <a:rPr lang="sl-SI" b="1" dirty="0"/>
              <a:t>ORGANIZIRA MINISTRSTVO ZA KMETIJSTVO, GOZDARSTVO IN PREHRANO</a:t>
            </a:r>
          </a:p>
          <a:p>
            <a:r>
              <a:rPr lang="sl-SI" b="1" dirty="0"/>
              <a:t>23. november 2021 </a:t>
            </a:r>
            <a:endParaRPr lang="sl-SI" dirty="0"/>
          </a:p>
        </p:txBody>
      </p:sp>
      <p:pic>
        <p:nvPicPr>
          <p:cNvPr id="4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aobljeni pravokotnik 8"/>
          <p:cNvSpPr>
            <a:spLocks noChangeAspect="1"/>
          </p:cNvSpPr>
          <p:nvPr/>
        </p:nvSpPr>
        <p:spPr>
          <a:xfrm>
            <a:off x="9147635" y="6025651"/>
            <a:ext cx="1713600" cy="8001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dirty="0">
                <a:solidFill>
                  <a:schemeClr val="tx1"/>
                </a:solidFill>
              </a:rPr>
              <a:t>Prostor za </a:t>
            </a:r>
          </a:p>
          <a:p>
            <a:pPr algn="ctr"/>
            <a:r>
              <a:rPr lang="sl-SI" sz="2000" dirty="0">
                <a:solidFill>
                  <a:schemeClr val="tx1"/>
                </a:solidFill>
              </a:rPr>
              <a:t>vaš logotip</a:t>
            </a: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35" y="5964233"/>
            <a:ext cx="1789771" cy="88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7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8636"/>
            <a:ext cx="9144000" cy="2354263"/>
          </a:xfrm>
        </p:spPr>
        <p:txBody>
          <a:bodyPr>
            <a:normAutofit/>
          </a:bodyPr>
          <a:lstStyle/>
          <a:p>
            <a:r>
              <a:rPr lang="sl-SI" sz="5300" b="1" dirty="0">
                <a:solidFill>
                  <a:srgbClr val="0070C0"/>
                </a:solidFill>
              </a:rPr>
              <a:t>KORUZNI OKLASEK KOT OBNOVLJIVI VIR ENERGIJE</a:t>
            </a:r>
            <a:endParaRPr lang="sl-SI" sz="4000" b="1" dirty="0">
              <a:solidFill>
                <a:srgbClr val="0070C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2383469"/>
            <a:ext cx="9144000" cy="1655762"/>
          </a:xfrm>
        </p:spPr>
        <p:txBody>
          <a:bodyPr/>
          <a:lstStyle/>
          <a:p>
            <a:endParaRPr lang="sl-SI" b="1" dirty="0"/>
          </a:p>
          <a:p>
            <a:r>
              <a:rPr lang="sl-SI" sz="3200" b="1" dirty="0">
                <a:solidFill>
                  <a:srgbClr val="00B050"/>
                </a:solidFill>
              </a:rPr>
              <a:t>VODILNI PARTNER: ŽIPO Lenart d.o.o.</a:t>
            </a:r>
            <a:endParaRPr lang="sl-SI" sz="3200" dirty="0">
              <a:solidFill>
                <a:srgbClr val="00B050"/>
              </a:solidFill>
            </a:endParaRPr>
          </a:p>
        </p:txBody>
      </p:sp>
      <p:pic>
        <p:nvPicPr>
          <p:cNvPr id="15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aobljeni pravokotnik 17"/>
          <p:cNvSpPr>
            <a:spLocks noChangeAspect="1"/>
          </p:cNvSpPr>
          <p:nvPr/>
        </p:nvSpPr>
        <p:spPr>
          <a:xfrm>
            <a:off x="9147635" y="6025651"/>
            <a:ext cx="1713600" cy="8001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dirty="0">
                <a:solidFill>
                  <a:schemeClr val="tx1"/>
                </a:solidFill>
              </a:rPr>
              <a:t>Prostor za </a:t>
            </a:r>
          </a:p>
          <a:p>
            <a:pPr algn="ctr"/>
            <a:r>
              <a:rPr lang="sl-SI" sz="2000" dirty="0">
                <a:solidFill>
                  <a:schemeClr val="tx1"/>
                </a:solidFill>
              </a:rPr>
              <a:t>vaš logotip</a:t>
            </a:r>
          </a:p>
        </p:txBody>
      </p:sp>
      <p:pic>
        <p:nvPicPr>
          <p:cNvPr id="19" name="Slika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35" y="5964233"/>
            <a:ext cx="1789771" cy="888554"/>
          </a:xfrm>
          <a:prstGeom prst="rect">
            <a:avLst/>
          </a:prstGeom>
        </p:spPr>
      </p:pic>
      <p:pic>
        <p:nvPicPr>
          <p:cNvPr id="10" name="Slika 9"/>
          <p:cNvPicPr/>
          <p:nvPr/>
        </p:nvPicPr>
        <p:blipFill>
          <a:blip r:embed="rId7"/>
          <a:stretch>
            <a:fillRect/>
          </a:stretch>
        </p:blipFill>
        <p:spPr>
          <a:xfrm>
            <a:off x="4843667" y="3466214"/>
            <a:ext cx="2631021" cy="2262196"/>
          </a:xfrm>
          <a:prstGeom prst="rect">
            <a:avLst/>
          </a:prstGeom>
        </p:spPr>
      </p:pic>
      <p:pic>
        <p:nvPicPr>
          <p:cNvPr id="11" name="Slika 10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63"/>
          <a:stretch/>
        </p:blipFill>
        <p:spPr bwMode="auto">
          <a:xfrm>
            <a:off x="2062976" y="3466214"/>
            <a:ext cx="2587456" cy="2262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741" y="3466214"/>
            <a:ext cx="3204243" cy="226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5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2645" y="74048"/>
            <a:ext cx="10515600" cy="1325563"/>
          </a:xfrm>
        </p:spPr>
        <p:txBody>
          <a:bodyPr>
            <a:normAutofit/>
          </a:bodyPr>
          <a:lstStyle/>
          <a:p>
            <a:r>
              <a:rPr lang="sl-SI" sz="5300" b="1" dirty="0"/>
              <a:t>OSNOVNI PODATKI O PROJEKTU</a:t>
            </a: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38200" y="1484965"/>
            <a:ext cx="10870580" cy="4535473"/>
          </a:xfrm>
        </p:spPr>
        <p:txBody>
          <a:bodyPr>
            <a:noAutofit/>
          </a:bodyPr>
          <a:lstStyle/>
          <a:p>
            <a:pPr>
              <a:lnSpc>
                <a:spcPts val="2200"/>
              </a:lnSpc>
            </a:pPr>
            <a:r>
              <a:rPr lang="sl-SI" sz="2400" dirty="0"/>
              <a:t>Tip projekta: </a:t>
            </a:r>
            <a:r>
              <a:rPr lang="sl-SI" sz="2400" dirty="0">
                <a:solidFill>
                  <a:srgbClr val="0070C0"/>
                </a:solidFill>
              </a:rPr>
              <a:t>EIP</a:t>
            </a:r>
          </a:p>
          <a:p>
            <a:pPr>
              <a:lnSpc>
                <a:spcPts val="2200"/>
              </a:lnSpc>
            </a:pPr>
            <a:r>
              <a:rPr lang="sl-SI" sz="2400" dirty="0"/>
              <a:t>Tematika projekta: </a:t>
            </a:r>
            <a:r>
              <a:rPr lang="sl-SI" sz="2400" dirty="0">
                <a:solidFill>
                  <a:srgbClr val="0070C0"/>
                </a:solidFill>
              </a:rPr>
              <a:t>obnovljivi viri energije (OVE)</a:t>
            </a:r>
          </a:p>
          <a:p>
            <a:pPr>
              <a:lnSpc>
                <a:spcPts val="2200"/>
              </a:lnSpc>
            </a:pPr>
            <a:r>
              <a:rPr lang="sl-SI" sz="2400" dirty="0"/>
              <a:t>Obdobje trajanja projekta: </a:t>
            </a:r>
            <a:r>
              <a:rPr lang="sl-SI" sz="2400" dirty="0">
                <a:solidFill>
                  <a:srgbClr val="0070C0"/>
                </a:solidFill>
              </a:rPr>
              <a:t>13.12.2018 - 17.12.2021</a:t>
            </a:r>
          </a:p>
          <a:p>
            <a:pPr>
              <a:lnSpc>
                <a:spcPts val="2200"/>
              </a:lnSpc>
            </a:pPr>
            <a:r>
              <a:rPr lang="sl-SI" sz="2400" dirty="0"/>
              <a:t>Višina odobrenih sredstev: </a:t>
            </a:r>
            <a:r>
              <a:rPr lang="sl-SI" sz="2400" dirty="0">
                <a:solidFill>
                  <a:srgbClr val="0070C0"/>
                </a:solidFill>
              </a:rPr>
              <a:t>249.878,64 €</a:t>
            </a:r>
            <a:endParaRPr lang="sl-SI" sz="2400" dirty="0"/>
          </a:p>
          <a:p>
            <a:pPr>
              <a:lnSpc>
                <a:spcPts val="2200"/>
              </a:lnSpc>
            </a:pPr>
            <a:r>
              <a:rPr lang="sl-SI" sz="2400" dirty="0"/>
              <a:t>Ostali člani partnerstva: </a:t>
            </a:r>
          </a:p>
          <a:p>
            <a:pPr>
              <a:lnSpc>
                <a:spcPts val="2000"/>
              </a:lnSpc>
            </a:pPr>
            <a:endParaRPr lang="sl-SI" sz="2400" dirty="0"/>
          </a:p>
          <a:p>
            <a:pPr>
              <a:lnSpc>
                <a:spcPts val="2000"/>
              </a:lnSpc>
            </a:pPr>
            <a:endParaRPr lang="sl-SI" sz="2400" dirty="0"/>
          </a:p>
          <a:p>
            <a:pPr>
              <a:lnSpc>
                <a:spcPts val="2000"/>
              </a:lnSpc>
            </a:pPr>
            <a:endParaRPr lang="sl-SI" sz="2400" dirty="0"/>
          </a:p>
          <a:p>
            <a:pPr marL="0" indent="0">
              <a:lnSpc>
                <a:spcPts val="2000"/>
              </a:lnSpc>
              <a:buNone/>
            </a:pPr>
            <a:endParaRPr lang="sl-SI" sz="2400" dirty="0"/>
          </a:p>
          <a:p>
            <a:pPr>
              <a:lnSpc>
                <a:spcPts val="2000"/>
              </a:lnSpc>
            </a:pPr>
            <a:endParaRPr lang="sl-SI" sz="2400" dirty="0"/>
          </a:p>
          <a:p>
            <a:pPr marL="0" indent="0">
              <a:buNone/>
            </a:pPr>
            <a:endParaRPr lang="sl-SI" sz="2400" dirty="0"/>
          </a:p>
          <a:p>
            <a:endParaRPr lang="sl-SI" sz="2400" dirty="0"/>
          </a:p>
        </p:txBody>
      </p:sp>
      <p:pic>
        <p:nvPicPr>
          <p:cNvPr id="10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aobljeni pravokotnik 12"/>
          <p:cNvSpPr>
            <a:spLocks noChangeAspect="1"/>
          </p:cNvSpPr>
          <p:nvPr/>
        </p:nvSpPr>
        <p:spPr>
          <a:xfrm>
            <a:off x="9147635" y="6025651"/>
            <a:ext cx="1713600" cy="8001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dirty="0">
                <a:solidFill>
                  <a:schemeClr val="tx1"/>
                </a:solidFill>
              </a:rPr>
              <a:t>Prostor za </a:t>
            </a:r>
          </a:p>
          <a:p>
            <a:pPr algn="ctr"/>
            <a:r>
              <a:rPr lang="sl-SI" sz="2000" dirty="0">
                <a:solidFill>
                  <a:schemeClr val="tx1"/>
                </a:solidFill>
              </a:rPr>
              <a:t>vaš logotip</a:t>
            </a:r>
          </a:p>
        </p:txBody>
      </p:sp>
      <p:pic>
        <p:nvPicPr>
          <p:cNvPr id="14" name="Slika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35" y="5964233"/>
            <a:ext cx="1789771" cy="88855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7860" y="3469057"/>
            <a:ext cx="1978192" cy="1418326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645" y="4975894"/>
            <a:ext cx="2746214" cy="86290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6830" y="3531025"/>
            <a:ext cx="2338970" cy="1237832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 rotWithShape="1">
          <a:blip r:embed="rId10"/>
          <a:srcRect t="14078" b="15152"/>
          <a:stretch/>
        </p:blipFill>
        <p:spPr>
          <a:xfrm>
            <a:off x="6456499" y="3713356"/>
            <a:ext cx="2104263" cy="10446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Slika 16"/>
          <p:cNvPicPr>
            <a:picLocks noChangeAspect="1"/>
          </p:cNvPicPr>
          <p:nvPr/>
        </p:nvPicPr>
        <p:blipFill rotWithShape="1">
          <a:blip r:embed="rId11"/>
          <a:srcRect l="13972" t="4810" r="14684" b="6746"/>
          <a:stretch/>
        </p:blipFill>
        <p:spPr>
          <a:xfrm>
            <a:off x="9183753" y="3411523"/>
            <a:ext cx="1246996" cy="1545888"/>
          </a:xfrm>
          <a:prstGeom prst="rect">
            <a:avLst/>
          </a:prstGeom>
        </p:spPr>
      </p:pic>
      <p:pic>
        <p:nvPicPr>
          <p:cNvPr id="18" name="Slika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1464" y="5056059"/>
            <a:ext cx="1789771" cy="717930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920665"/>
              </p:ext>
            </p:extLst>
          </p:nvPr>
        </p:nvGraphicFramePr>
        <p:xfrm>
          <a:off x="3710706" y="4887383"/>
          <a:ext cx="5084987" cy="8503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6710">
                  <a:extLst>
                    <a:ext uri="{9D8B030D-6E8A-4147-A177-3AD203B41FA5}">
                      <a16:colId xmlns:a16="http://schemas.microsoft.com/office/drawing/2014/main" val="4008726173"/>
                    </a:ext>
                  </a:extLst>
                </a:gridCol>
                <a:gridCol w="2488277">
                  <a:extLst>
                    <a:ext uri="{9D8B030D-6E8A-4147-A177-3AD203B41FA5}">
                      <a16:colId xmlns:a16="http://schemas.microsoft.com/office/drawing/2014/main" val="1356322723"/>
                    </a:ext>
                  </a:extLst>
                </a:gridCol>
              </a:tblGrid>
              <a:tr h="3304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l-SI" sz="2000" i="0" dirty="0">
                          <a:solidFill>
                            <a:schemeClr val="tx1"/>
                          </a:solidFill>
                        </a:rPr>
                        <a:t>KG Anita Števanec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l-SI" sz="2000" i="0" dirty="0">
                          <a:solidFill>
                            <a:schemeClr val="tx1"/>
                          </a:solidFill>
                        </a:rPr>
                        <a:t>KG Matej Korošec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1283060"/>
                  </a:ext>
                </a:extLst>
              </a:tr>
              <a:tr h="3304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l-SI" sz="2000" i="0" dirty="0">
                          <a:solidFill>
                            <a:schemeClr val="tx1"/>
                          </a:solidFill>
                        </a:rPr>
                        <a:t>KG Boštjan Kraner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l-SI" sz="2000" i="0" dirty="0">
                          <a:solidFill>
                            <a:schemeClr val="tx1"/>
                          </a:solidFill>
                        </a:rPr>
                        <a:t>KG Franc Horvat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3464175"/>
                  </a:ext>
                </a:extLst>
              </a:tr>
            </a:tbl>
          </a:graphicData>
        </a:graphic>
      </p:graphicFrame>
      <p:sp>
        <p:nvSpPr>
          <p:cNvPr id="19" name="Zaobljeni pravokotnik 18"/>
          <p:cNvSpPr/>
          <p:nvPr/>
        </p:nvSpPr>
        <p:spPr>
          <a:xfrm>
            <a:off x="683166" y="3073674"/>
            <a:ext cx="10665079" cy="2739326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26529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70932" y="124387"/>
            <a:ext cx="10515600" cy="904219"/>
          </a:xfrm>
        </p:spPr>
        <p:txBody>
          <a:bodyPr>
            <a:normAutofit/>
          </a:bodyPr>
          <a:lstStyle/>
          <a:p>
            <a:r>
              <a:rPr lang="sl-SI" sz="5300" b="1" dirty="0"/>
              <a:t>NAMEN IN CILJI PROJEKTA</a:t>
            </a:r>
          </a:p>
        </p:txBody>
      </p:sp>
      <p:pic>
        <p:nvPicPr>
          <p:cNvPr id="10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aobljeni pravokotnik 12"/>
          <p:cNvSpPr>
            <a:spLocks noChangeAspect="1"/>
          </p:cNvSpPr>
          <p:nvPr/>
        </p:nvSpPr>
        <p:spPr>
          <a:xfrm>
            <a:off x="9147635" y="6025651"/>
            <a:ext cx="1713600" cy="8001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dirty="0">
                <a:solidFill>
                  <a:schemeClr val="tx1"/>
                </a:solidFill>
              </a:rPr>
              <a:t>Prostor za </a:t>
            </a:r>
          </a:p>
          <a:p>
            <a:pPr algn="ctr"/>
            <a:r>
              <a:rPr lang="sl-SI" sz="2000" dirty="0">
                <a:solidFill>
                  <a:schemeClr val="tx1"/>
                </a:solidFill>
              </a:rPr>
              <a:t>vaš logotip</a:t>
            </a:r>
          </a:p>
        </p:txBody>
      </p:sp>
      <p:pic>
        <p:nvPicPr>
          <p:cNvPr id="14" name="Slika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35" y="5964233"/>
            <a:ext cx="1789771" cy="888554"/>
          </a:xfrm>
          <a:prstGeom prst="rect">
            <a:avLst/>
          </a:prstGeom>
        </p:spPr>
      </p:pic>
      <p:sp>
        <p:nvSpPr>
          <p:cNvPr id="3" name="Pravokotnik 2"/>
          <p:cNvSpPr/>
          <p:nvPr/>
        </p:nvSpPr>
        <p:spPr>
          <a:xfrm>
            <a:off x="670932" y="1242070"/>
            <a:ext cx="11054555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sl-SI" sz="2400" dirty="0"/>
              <a:t>Povečanje učinkovite rabe energije in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OVE</a:t>
            </a:r>
            <a:r>
              <a:rPr lang="sl-SI" sz="2400" dirty="0"/>
              <a:t> v kmetijstvu. </a:t>
            </a:r>
          </a:p>
          <a:p>
            <a:pPr marL="342900" indent="-3429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sl-SI" sz="2400" dirty="0"/>
              <a:t>Zmanjšanje uporabe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fosilnih goriv</a:t>
            </a:r>
            <a:r>
              <a:rPr lang="sl-SI" sz="2400" dirty="0"/>
              <a:t>. </a:t>
            </a:r>
          </a:p>
          <a:p>
            <a:pPr marL="342900" indent="-3429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sl-SI" sz="2400" dirty="0"/>
              <a:t>Blaženje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podnebnih</a:t>
            </a:r>
            <a:r>
              <a:rPr lang="sl-SI" sz="2400" dirty="0"/>
              <a:t> sprememb.</a:t>
            </a:r>
          </a:p>
          <a:p>
            <a:pPr marL="342900" indent="-3429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sl-SI" sz="2400" dirty="0"/>
              <a:t>Povečanje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energetske neodvisnosti </a:t>
            </a:r>
            <a:r>
              <a:rPr lang="sl-SI" sz="2400" dirty="0"/>
              <a:t>od uvoženih virov energije.</a:t>
            </a:r>
          </a:p>
          <a:p>
            <a:pPr marL="342900" indent="-3429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sl-SI" sz="2400" dirty="0"/>
              <a:t>Identificirati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najprimernejši hibrid </a:t>
            </a:r>
            <a:r>
              <a:rPr lang="sl-SI" sz="2400" dirty="0"/>
              <a:t>koruze za proizvodnjo koruznih </a:t>
            </a:r>
            <a:r>
              <a:rPr lang="sl-SI" sz="2400" dirty="0" err="1"/>
              <a:t>oklaskov</a:t>
            </a:r>
            <a:r>
              <a:rPr lang="sl-SI" sz="2400" dirty="0"/>
              <a:t>. </a:t>
            </a:r>
          </a:p>
          <a:p>
            <a:pPr marL="342900" indent="-3429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sl-SI" sz="2400" dirty="0"/>
              <a:t>Razviti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prototip za pobiranje </a:t>
            </a:r>
            <a:r>
              <a:rPr lang="sl-SI" sz="2400" dirty="0" err="1"/>
              <a:t>oklaskov</a:t>
            </a:r>
            <a:r>
              <a:rPr lang="sl-SI" sz="2400" dirty="0"/>
              <a:t>. </a:t>
            </a:r>
          </a:p>
          <a:p>
            <a:pPr marL="342900" indent="-3429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sl-SI" sz="2400" dirty="0"/>
              <a:t>Razviti tehnologijo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predelave</a:t>
            </a:r>
            <a:r>
              <a:rPr lang="sl-SI" sz="2400" dirty="0"/>
              <a:t> koruznih </a:t>
            </a:r>
            <a:r>
              <a:rPr lang="sl-SI" sz="2400" dirty="0" err="1"/>
              <a:t>oklaskov</a:t>
            </a:r>
            <a:r>
              <a:rPr lang="sl-SI" sz="2400" dirty="0"/>
              <a:t>.</a:t>
            </a:r>
          </a:p>
          <a:p>
            <a:pPr marL="342900" indent="-3429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sl-SI" sz="2400" dirty="0"/>
              <a:t>Raziskati možnosti in načine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uporabe</a:t>
            </a:r>
            <a:r>
              <a:rPr lang="sl-SI" sz="2400" dirty="0"/>
              <a:t> </a:t>
            </a:r>
            <a:r>
              <a:rPr lang="sl-SI" sz="2400" dirty="0" err="1"/>
              <a:t>kuruznih</a:t>
            </a:r>
            <a:r>
              <a:rPr lang="sl-SI" sz="2400" dirty="0"/>
              <a:t> </a:t>
            </a:r>
            <a:r>
              <a:rPr lang="sl-SI" sz="2400" dirty="0" err="1"/>
              <a:t>oklaskov</a:t>
            </a:r>
            <a:r>
              <a:rPr lang="sl-SI" sz="2400" dirty="0"/>
              <a:t> kot OVE. </a:t>
            </a:r>
          </a:p>
          <a:p>
            <a:pPr marL="342900" indent="-3429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Razširiti znanje </a:t>
            </a:r>
            <a:r>
              <a:rPr lang="sl-SI" sz="2400" dirty="0"/>
              <a:t>med kmetijskimi gospodarstvi in širšo javnostjo. </a:t>
            </a:r>
          </a:p>
          <a:p>
            <a:pPr marL="685800" indent="-685800">
              <a:buFont typeface="Courier New" panose="02070309020205020404" pitchFamily="49" charset="0"/>
              <a:buChar char="o"/>
            </a:pPr>
            <a:endParaRPr lang="sl-SI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ka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621" y="4187650"/>
            <a:ext cx="2902688" cy="20230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0362" y="142100"/>
            <a:ext cx="11850634" cy="1325563"/>
          </a:xfrm>
          <a:ln w="12700">
            <a:noFill/>
          </a:ln>
        </p:spPr>
        <p:txBody>
          <a:bodyPr>
            <a:noAutofit/>
          </a:bodyPr>
          <a:lstStyle/>
          <a:p>
            <a:pPr algn="ctr"/>
            <a:r>
              <a:rPr lang="sl-SI" b="1" dirty="0"/>
              <a:t>PRAKTIČNI PROBLEM in IZVEDBA PRAKTIČNEGA PREIZKUSA</a:t>
            </a: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434899" y="1532111"/>
            <a:ext cx="5347232" cy="3136243"/>
          </a:xfrm>
        </p:spPr>
        <p:txBody>
          <a:bodyPr wrap="square">
            <a:spAutoFit/>
          </a:bodyPr>
          <a:lstStyle/>
          <a:p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Potreba</a:t>
            </a:r>
            <a:r>
              <a:rPr lang="sl-SI" sz="2400" dirty="0"/>
              <a:t> kmetijskih gospodarstev po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viru energije</a:t>
            </a:r>
            <a:r>
              <a:rPr lang="sl-SI" sz="2400" dirty="0"/>
              <a:t>.</a:t>
            </a:r>
          </a:p>
          <a:p>
            <a:r>
              <a:rPr lang="sl-SI" sz="2400" dirty="0"/>
              <a:t>Koruzni </a:t>
            </a:r>
            <a:r>
              <a:rPr lang="sl-SI" sz="2400" dirty="0" err="1"/>
              <a:t>oklasek</a:t>
            </a:r>
            <a:r>
              <a:rPr lang="sl-SI" sz="2400" dirty="0"/>
              <a:t>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zavržen</a:t>
            </a:r>
            <a:r>
              <a:rPr lang="sl-SI" sz="2400" dirty="0"/>
              <a:t> kot stranski produkt na polju.</a:t>
            </a:r>
          </a:p>
          <a:p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Počasen razkroj </a:t>
            </a:r>
            <a:r>
              <a:rPr lang="sl-SI" sz="2400" dirty="0"/>
              <a:t>koruznih </a:t>
            </a:r>
            <a:r>
              <a:rPr lang="sl-SI" sz="2400" dirty="0" err="1"/>
              <a:t>oklaskov</a:t>
            </a:r>
            <a:r>
              <a:rPr lang="sl-SI" sz="2400" dirty="0"/>
              <a:t> na polju.</a:t>
            </a:r>
          </a:p>
          <a:p>
            <a:r>
              <a:rPr lang="sl-SI" sz="2400" dirty="0"/>
              <a:t>Koruzni </a:t>
            </a:r>
            <a:r>
              <a:rPr lang="sl-SI" sz="2400" dirty="0" err="1"/>
              <a:t>oklasek</a:t>
            </a:r>
            <a:r>
              <a:rPr lang="sl-SI" sz="2400" dirty="0"/>
              <a:t>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ni prepoznan </a:t>
            </a:r>
            <a:r>
              <a:rPr lang="sl-SI" sz="2400" dirty="0"/>
              <a:t>kot obnovljiv vir energije.</a:t>
            </a:r>
          </a:p>
        </p:txBody>
      </p:sp>
      <p:pic>
        <p:nvPicPr>
          <p:cNvPr id="10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aobljeni pravokotnik 12"/>
          <p:cNvSpPr>
            <a:spLocks noChangeAspect="1"/>
          </p:cNvSpPr>
          <p:nvPr/>
        </p:nvSpPr>
        <p:spPr>
          <a:xfrm>
            <a:off x="9147635" y="6025651"/>
            <a:ext cx="1713600" cy="8001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dirty="0">
                <a:solidFill>
                  <a:schemeClr val="tx1"/>
                </a:solidFill>
              </a:rPr>
              <a:t>Prostor za </a:t>
            </a:r>
          </a:p>
          <a:p>
            <a:pPr algn="ctr"/>
            <a:r>
              <a:rPr lang="sl-SI" sz="2000" dirty="0">
                <a:solidFill>
                  <a:schemeClr val="tx1"/>
                </a:solidFill>
              </a:rPr>
              <a:t>vaš logotip</a:t>
            </a:r>
          </a:p>
        </p:txBody>
      </p:sp>
      <p:pic>
        <p:nvPicPr>
          <p:cNvPr id="14" name="Slika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35" y="5964233"/>
            <a:ext cx="1789771" cy="888554"/>
          </a:xfrm>
          <a:prstGeom prst="rect">
            <a:avLst/>
          </a:prstGeom>
        </p:spPr>
      </p:pic>
      <p:sp>
        <p:nvSpPr>
          <p:cNvPr id="16" name="Podnaslov 2"/>
          <p:cNvSpPr txBox="1">
            <a:spLocks/>
          </p:cNvSpPr>
          <p:nvPr/>
        </p:nvSpPr>
        <p:spPr>
          <a:xfrm>
            <a:off x="6233441" y="1523774"/>
            <a:ext cx="5457643" cy="446583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400" dirty="0"/>
              <a:t>Kmetije še ne posedujejo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znanja in tehnologije </a:t>
            </a:r>
            <a:r>
              <a:rPr lang="sl-SI" sz="2400" dirty="0"/>
              <a:t>za pobiranje, predelavo in uporabo koruznih </a:t>
            </a:r>
            <a:r>
              <a:rPr lang="sl-SI" sz="2400" dirty="0" err="1"/>
              <a:t>oklaskov</a:t>
            </a:r>
            <a:r>
              <a:rPr lang="sl-SI" sz="2400" dirty="0"/>
              <a:t>.</a:t>
            </a:r>
          </a:p>
          <a:p>
            <a:r>
              <a:rPr lang="sl-SI" sz="2400" dirty="0"/>
              <a:t>Izvedba praktičnega preizkusa in preverjanje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ustreznosti rešitev </a:t>
            </a:r>
            <a:r>
              <a:rPr lang="sl-SI" sz="2400" dirty="0"/>
              <a:t>na lokaciji KG Anita Števanec.</a:t>
            </a:r>
          </a:p>
          <a:p>
            <a:r>
              <a:rPr lang="sl-SI" sz="2400" dirty="0"/>
              <a:t>Razvoj, nadgradnja in testiranje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prototipa za pobiranje </a:t>
            </a:r>
            <a:r>
              <a:rPr lang="sl-SI" sz="2400" dirty="0"/>
              <a:t>koruznih </a:t>
            </a:r>
            <a:r>
              <a:rPr lang="sl-SI" sz="2400" dirty="0" err="1"/>
              <a:t>oklaskov</a:t>
            </a:r>
            <a:r>
              <a:rPr lang="sl-SI" sz="2400" dirty="0"/>
              <a:t>.</a:t>
            </a:r>
          </a:p>
          <a:p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Predelava in uporaba </a:t>
            </a:r>
            <a:r>
              <a:rPr lang="sl-SI" sz="2400" dirty="0"/>
              <a:t>(kurjenje) različno predelanih koruznih </a:t>
            </a:r>
            <a:r>
              <a:rPr lang="sl-SI" sz="2400" dirty="0" err="1"/>
              <a:t>oklaskov</a:t>
            </a:r>
            <a:r>
              <a:rPr lang="sl-SI" sz="2400" dirty="0"/>
              <a:t> v kotlu na biomaso.</a:t>
            </a:r>
          </a:p>
        </p:txBody>
      </p:sp>
      <p:sp>
        <p:nvSpPr>
          <p:cNvPr id="4" name="Desna puščica 3"/>
          <p:cNvSpPr/>
          <p:nvPr/>
        </p:nvSpPr>
        <p:spPr>
          <a:xfrm rot="7424902">
            <a:off x="2788191" y="926533"/>
            <a:ext cx="689557" cy="425660"/>
          </a:xfrm>
          <a:prstGeom prst="rightArrow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Desna puščica 16"/>
          <p:cNvSpPr/>
          <p:nvPr/>
        </p:nvSpPr>
        <p:spPr>
          <a:xfrm rot="3198398">
            <a:off x="8327340" y="910993"/>
            <a:ext cx="679961" cy="443570"/>
          </a:xfrm>
          <a:prstGeom prst="rightArrow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7516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2645" y="198792"/>
            <a:ext cx="10515600" cy="1325563"/>
          </a:xfrm>
        </p:spPr>
        <p:txBody>
          <a:bodyPr>
            <a:normAutofit/>
          </a:bodyPr>
          <a:lstStyle/>
          <a:p>
            <a:r>
              <a:rPr lang="sl-SI" sz="5300" b="1" dirty="0"/>
              <a:t>IZVEDLJIVOST PRENOSA V PRAKSO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902006" y="1340868"/>
            <a:ext cx="10376877" cy="4351338"/>
          </a:xfrm>
        </p:spPr>
        <p:txBody>
          <a:bodyPr>
            <a:normAutofit/>
          </a:bodyPr>
          <a:lstStyle/>
          <a:p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Razvoj prototipa </a:t>
            </a:r>
            <a:r>
              <a:rPr lang="sl-SI" sz="2400" dirty="0"/>
              <a:t>– nadgradnja žitnega kombajna za pobiranje koruznih </a:t>
            </a:r>
            <a:r>
              <a:rPr lang="sl-SI" sz="2400" dirty="0" err="1"/>
              <a:t>oklaskov</a:t>
            </a:r>
            <a:r>
              <a:rPr lang="sl-SI" sz="2400" dirty="0"/>
              <a:t>.</a:t>
            </a:r>
          </a:p>
          <a:p>
            <a:r>
              <a:rPr lang="sl-SI" sz="2400" dirty="0"/>
              <a:t>Testiranje in uporaba prototipa v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realnem okolju</a:t>
            </a:r>
            <a:r>
              <a:rPr lang="sl-SI" sz="2400" dirty="0"/>
              <a:t>. </a:t>
            </a:r>
          </a:p>
          <a:p>
            <a:r>
              <a:rPr lang="sl-SI" sz="2400" dirty="0"/>
              <a:t>Predelava in analiza različno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predelanih granulatov </a:t>
            </a:r>
            <a:r>
              <a:rPr lang="sl-SI" sz="2400" dirty="0"/>
              <a:t>koruznih </a:t>
            </a:r>
            <a:r>
              <a:rPr lang="sl-SI" sz="2400" dirty="0" err="1"/>
              <a:t>oklaskov</a:t>
            </a:r>
            <a:r>
              <a:rPr lang="sl-SI" sz="2400" dirty="0"/>
              <a:t>. </a:t>
            </a:r>
          </a:p>
          <a:p>
            <a:r>
              <a:rPr lang="sl-SI" sz="2400" dirty="0"/>
              <a:t>Uporaba predelanih </a:t>
            </a:r>
            <a:r>
              <a:rPr lang="sl-SI" sz="2400" dirty="0" err="1"/>
              <a:t>oklaskov</a:t>
            </a:r>
            <a:r>
              <a:rPr lang="sl-SI" sz="2400" dirty="0"/>
              <a:t> za kurjenje – proizvodnjo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toplotne energije</a:t>
            </a:r>
            <a:r>
              <a:rPr lang="sl-SI" sz="2400" dirty="0"/>
              <a:t>.</a:t>
            </a:r>
          </a:p>
          <a:p>
            <a:r>
              <a:rPr lang="sl-SI" sz="2400" dirty="0"/>
              <a:t>Zagotovitev OVE iz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lastnih polj </a:t>
            </a:r>
            <a:r>
              <a:rPr lang="sl-SI" sz="2400" dirty="0"/>
              <a:t>za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ogrevanje</a:t>
            </a:r>
            <a:r>
              <a:rPr lang="sl-SI" sz="2400" dirty="0"/>
              <a:t> in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sušenje</a:t>
            </a:r>
            <a:r>
              <a:rPr lang="sl-SI" sz="2400" dirty="0"/>
              <a:t> kmetijskih pridelkov.</a:t>
            </a:r>
          </a:p>
          <a:p>
            <a:endParaRPr lang="sl-SI" sz="2200" dirty="0">
              <a:solidFill>
                <a:srgbClr val="0070C0"/>
              </a:solidFill>
            </a:endParaRPr>
          </a:p>
        </p:txBody>
      </p:sp>
      <p:pic>
        <p:nvPicPr>
          <p:cNvPr id="10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aobljeni pravokotnik 12"/>
          <p:cNvSpPr>
            <a:spLocks noChangeAspect="1"/>
          </p:cNvSpPr>
          <p:nvPr/>
        </p:nvSpPr>
        <p:spPr>
          <a:xfrm>
            <a:off x="9147635" y="6025651"/>
            <a:ext cx="1713600" cy="8001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dirty="0">
                <a:solidFill>
                  <a:schemeClr val="tx1"/>
                </a:solidFill>
              </a:rPr>
              <a:t>Prostor za </a:t>
            </a:r>
          </a:p>
          <a:p>
            <a:pPr algn="ctr"/>
            <a:r>
              <a:rPr lang="sl-SI" sz="2000" dirty="0">
                <a:solidFill>
                  <a:schemeClr val="tx1"/>
                </a:solidFill>
              </a:rPr>
              <a:t>vaš logotip</a:t>
            </a:r>
          </a:p>
        </p:txBody>
      </p:sp>
      <p:pic>
        <p:nvPicPr>
          <p:cNvPr id="14" name="Slika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35" y="5964233"/>
            <a:ext cx="1789771" cy="888554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40781" t="18178" r="9719" b="32324"/>
          <a:stretch/>
        </p:blipFill>
        <p:spPr>
          <a:xfrm>
            <a:off x="1417739" y="3581976"/>
            <a:ext cx="2707693" cy="2311168"/>
          </a:xfrm>
          <a:prstGeom prst="rect">
            <a:avLst/>
          </a:prstGeom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8843" y="3622410"/>
            <a:ext cx="3027645" cy="2270734"/>
          </a:xfrm>
          <a:prstGeom prst="rect">
            <a:avLst/>
          </a:prstGeom>
        </p:spPr>
      </p:pic>
      <p:pic>
        <p:nvPicPr>
          <p:cNvPr id="20" name="Slika 19"/>
          <p:cNvPicPr>
            <a:picLocks noChangeAspect="1"/>
          </p:cNvPicPr>
          <p:nvPr/>
        </p:nvPicPr>
        <p:blipFill rotWithShape="1">
          <a:blip r:embed="rId10"/>
          <a:srcRect l="14535" r="28347" b="21306"/>
          <a:stretch/>
        </p:blipFill>
        <p:spPr>
          <a:xfrm>
            <a:off x="8253581" y="3622409"/>
            <a:ext cx="2233483" cy="227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64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2645" y="264764"/>
            <a:ext cx="10515600" cy="883683"/>
          </a:xfrm>
        </p:spPr>
        <p:txBody>
          <a:bodyPr>
            <a:normAutofit/>
          </a:bodyPr>
          <a:lstStyle/>
          <a:p>
            <a:r>
              <a:rPr lang="sl-SI" sz="5300" b="1" dirty="0"/>
              <a:t>PRENOS ZNANJA</a:t>
            </a: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727075" y="1391390"/>
            <a:ext cx="10947474" cy="4588040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sl-SI" sz="2400" dirty="0"/>
              <a:t>Prenos znanja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znotraj partnerjev </a:t>
            </a:r>
            <a:r>
              <a:rPr lang="sl-SI" sz="2400" dirty="0"/>
              <a:t>v projektu,</a:t>
            </a:r>
          </a:p>
          <a:p>
            <a:pPr>
              <a:lnSpc>
                <a:spcPts val="3000"/>
              </a:lnSpc>
            </a:pPr>
            <a:r>
              <a:rPr lang="sl-SI" sz="2400" dirty="0">
                <a:cs typeface="Times New Roman" panose="02020603050405020304" pitchFamily="18" charset="0"/>
              </a:rPr>
              <a:t>Izdelava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več gradiv – protokolov </a:t>
            </a:r>
            <a:r>
              <a:rPr lang="sl-SI" sz="2400" dirty="0">
                <a:cs typeface="Times New Roman" panose="02020603050405020304" pitchFamily="18" charset="0"/>
              </a:rPr>
              <a:t>pridelave, pobiranja, predelave in uporabe koruznih </a:t>
            </a:r>
            <a:r>
              <a:rPr lang="sl-SI" sz="2400" dirty="0" err="1">
                <a:cs typeface="Times New Roman" panose="02020603050405020304" pitchFamily="18" charset="0"/>
              </a:rPr>
              <a:t>oklaskov</a:t>
            </a:r>
            <a:r>
              <a:rPr lang="sl-SI" sz="2400" dirty="0"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3000"/>
              </a:lnSpc>
            </a:pPr>
            <a:r>
              <a:rPr lang="sl-SI" sz="2400" dirty="0">
                <a:cs typeface="Times New Roman" panose="02020603050405020304" pitchFamily="18" charset="0"/>
              </a:rPr>
              <a:t>Koruzni </a:t>
            </a:r>
            <a:r>
              <a:rPr lang="sl-SI" sz="2400" dirty="0" err="1">
                <a:cs typeface="Times New Roman" panose="02020603050405020304" pitchFamily="18" charset="0"/>
              </a:rPr>
              <a:t>oklasek</a:t>
            </a:r>
            <a:r>
              <a:rPr lang="sl-SI" sz="2400" dirty="0">
                <a:cs typeface="Times New Roman" panose="02020603050405020304" pitchFamily="18" charset="0"/>
              </a:rPr>
              <a:t> kot obnovljivi vir energije: gradivo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Od semena do toplote</a:t>
            </a:r>
            <a:r>
              <a:rPr lang="sl-SI" sz="2400" dirty="0"/>
              <a:t>.</a:t>
            </a:r>
            <a:endParaRPr lang="sl-SI" sz="2400" dirty="0">
              <a:cs typeface="Times New Roman" panose="02020603050405020304" pitchFamily="18" charset="0"/>
            </a:endParaRPr>
          </a:p>
          <a:p>
            <a:pPr>
              <a:lnSpc>
                <a:spcPts val="3000"/>
              </a:lnSpc>
            </a:pPr>
            <a:r>
              <a:rPr lang="sl-SI" sz="2400" dirty="0">
                <a:cs typeface="Times New Roman" panose="02020603050405020304" pitchFamily="18" charset="0"/>
              </a:rPr>
              <a:t>Izvedba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predavanj</a:t>
            </a:r>
            <a:r>
              <a:rPr lang="sl-SI" sz="2400" dirty="0">
                <a:cs typeface="Times New Roman" panose="02020603050405020304" pitchFamily="18" charset="0"/>
              </a:rPr>
              <a:t> in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usposabljanj</a:t>
            </a:r>
            <a:r>
              <a:rPr lang="sl-SI" sz="2400" dirty="0"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3000"/>
              </a:lnSpc>
            </a:pPr>
            <a:r>
              <a:rPr lang="sl-SI" sz="2400" dirty="0">
                <a:cs typeface="Times New Roman" panose="02020603050405020304" pitchFamily="18" charset="0"/>
              </a:rPr>
              <a:t>Izvedba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realnih demonstracij</a:t>
            </a:r>
            <a:r>
              <a:rPr lang="sl-SI" sz="2400" dirty="0"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3000"/>
              </a:lnSpc>
            </a:pPr>
            <a:r>
              <a:rPr lang="sl-SI" sz="2400" dirty="0">
                <a:cs typeface="Times New Roman" panose="02020603050405020304" pitchFamily="18" charset="0"/>
              </a:rPr>
              <a:t>Razne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objave</a:t>
            </a:r>
            <a:r>
              <a:rPr lang="sl-SI" sz="2400" dirty="0">
                <a:cs typeface="Times New Roman" panose="02020603050405020304" pitchFamily="18" charset="0"/>
              </a:rPr>
              <a:t> (strokovne publikacije, radio, FB).</a:t>
            </a:r>
          </a:p>
          <a:p>
            <a:pPr>
              <a:lnSpc>
                <a:spcPts val="3000"/>
              </a:lnSpc>
            </a:pPr>
            <a:r>
              <a:rPr lang="sl-SI" sz="2400" dirty="0">
                <a:cs typeface="Times New Roman" panose="02020603050405020304" pitchFamily="18" charset="0"/>
              </a:rPr>
              <a:t>Seznanitev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kmetov </a:t>
            </a:r>
            <a:r>
              <a:rPr lang="sl-SI" sz="2400" dirty="0">
                <a:cs typeface="Times New Roman" panose="02020603050405020304" pitchFamily="18" charset="0"/>
              </a:rPr>
              <a:t>in širše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javnosti</a:t>
            </a:r>
            <a:r>
              <a:rPr lang="sl-SI" sz="2400" dirty="0">
                <a:cs typeface="Times New Roman" panose="02020603050405020304" pitchFamily="18" charset="0"/>
              </a:rPr>
              <a:t>.</a:t>
            </a:r>
            <a:r>
              <a:rPr lang="sl-SI" sz="2400" dirty="0"/>
              <a:t> </a:t>
            </a:r>
          </a:p>
          <a:p>
            <a:pPr lvl="2"/>
            <a:endParaRPr lang="sl-SI" sz="2200" dirty="0"/>
          </a:p>
          <a:p>
            <a:endParaRPr lang="sl-SI" sz="2200" dirty="0"/>
          </a:p>
          <a:p>
            <a:endParaRPr lang="sl-SI" sz="2200" dirty="0"/>
          </a:p>
          <a:p>
            <a:pPr marL="0" indent="0">
              <a:buNone/>
            </a:pPr>
            <a:endParaRPr lang="sl-SI" sz="2200" dirty="0"/>
          </a:p>
        </p:txBody>
      </p:sp>
      <p:pic>
        <p:nvPicPr>
          <p:cNvPr id="10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aobljeni pravokotnik 12"/>
          <p:cNvSpPr>
            <a:spLocks noChangeAspect="1"/>
          </p:cNvSpPr>
          <p:nvPr/>
        </p:nvSpPr>
        <p:spPr>
          <a:xfrm>
            <a:off x="9147635" y="6025651"/>
            <a:ext cx="1713600" cy="8001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dirty="0">
                <a:solidFill>
                  <a:schemeClr val="tx1"/>
                </a:solidFill>
              </a:rPr>
              <a:t>Prostor za </a:t>
            </a:r>
          </a:p>
          <a:p>
            <a:pPr algn="ctr"/>
            <a:r>
              <a:rPr lang="sl-SI" sz="2000" dirty="0">
                <a:solidFill>
                  <a:schemeClr val="tx1"/>
                </a:solidFill>
              </a:rPr>
              <a:t>vaš logotip</a:t>
            </a:r>
          </a:p>
        </p:txBody>
      </p:sp>
      <p:pic>
        <p:nvPicPr>
          <p:cNvPr id="14" name="Slika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35" y="5964233"/>
            <a:ext cx="1789771" cy="888554"/>
          </a:xfrm>
          <a:prstGeom prst="rect">
            <a:avLst/>
          </a:prstGeom>
        </p:spPr>
      </p:pic>
      <p:pic>
        <p:nvPicPr>
          <p:cNvPr id="16" name="Slika 15" descr="230 Corn Ethanol Illustrations &amp;amp; Clip Art - iStock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342" r="12880" b="8385"/>
          <a:stretch/>
        </p:blipFill>
        <p:spPr bwMode="auto">
          <a:xfrm>
            <a:off x="8569842" y="3252503"/>
            <a:ext cx="2778403" cy="2468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4228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2645" y="233712"/>
            <a:ext cx="10515600" cy="1037528"/>
          </a:xfrm>
        </p:spPr>
        <p:txBody>
          <a:bodyPr>
            <a:normAutofit/>
          </a:bodyPr>
          <a:lstStyle/>
          <a:p>
            <a:r>
              <a:rPr lang="sl-SI" sz="5300" b="1" dirty="0"/>
              <a:t>SAMOEVALVACIJA</a:t>
            </a: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736801" y="1327351"/>
            <a:ext cx="8556055" cy="4351338"/>
          </a:xfrm>
        </p:spPr>
        <p:txBody>
          <a:bodyPr>
            <a:noAutofit/>
          </a:bodyPr>
          <a:lstStyle/>
          <a:p>
            <a:r>
              <a:rPr lang="sl-SI" sz="2400" dirty="0"/>
              <a:t>Več KG po zaključku projekta uporablja koruzni </a:t>
            </a:r>
            <a:r>
              <a:rPr lang="sl-SI" sz="2400" dirty="0" err="1"/>
              <a:t>oklasek</a:t>
            </a:r>
            <a:r>
              <a:rPr lang="sl-SI" sz="2400" dirty="0"/>
              <a:t> kot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kurivo</a:t>
            </a:r>
            <a:r>
              <a:rPr lang="sl-SI" sz="2400" dirty="0"/>
              <a:t>.</a:t>
            </a:r>
          </a:p>
          <a:p>
            <a:r>
              <a:rPr lang="sl-SI" sz="2400" dirty="0"/>
              <a:t>Izboljšanje položaja KG v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energetski samozadostnosti</a:t>
            </a:r>
            <a:r>
              <a:rPr lang="sl-SI" sz="2400" dirty="0"/>
              <a:t>.</a:t>
            </a:r>
          </a:p>
          <a:p>
            <a:r>
              <a:rPr lang="sl-SI" sz="2400" dirty="0"/>
              <a:t>Uporaba koruznih </a:t>
            </a:r>
            <a:r>
              <a:rPr lang="sl-SI" sz="2400" dirty="0" err="1"/>
              <a:t>oklaskov</a:t>
            </a:r>
            <a:r>
              <a:rPr lang="sl-SI" sz="2400" dirty="0"/>
              <a:t> prispeva k blaženju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podnebnih sprememb</a:t>
            </a:r>
            <a:r>
              <a:rPr lang="sl-SI" sz="2400" dirty="0"/>
              <a:t>.</a:t>
            </a:r>
          </a:p>
          <a:p>
            <a:pPr marL="0" indent="0">
              <a:lnSpc>
                <a:spcPts val="2000"/>
              </a:lnSpc>
              <a:buNone/>
            </a:pPr>
            <a:endParaRPr lang="sl-SI" sz="2400" dirty="0"/>
          </a:p>
          <a:p>
            <a:pPr marL="0" indent="0">
              <a:buNone/>
            </a:pPr>
            <a:r>
              <a:rPr lang="sl-SI" sz="2400" dirty="0"/>
              <a:t>Predlogi za izvajanje tovrstnih projektov v prihodnosti:</a:t>
            </a:r>
          </a:p>
          <a:p>
            <a:r>
              <a:rPr lang="sl-SI" sz="2400" dirty="0"/>
              <a:t>Nadaljnje raziskovanje možnosti uporabe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zavrženih naravnih potencialov</a:t>
            </a:r>
            <a:r>
              <a:rPr lang="sl-SI" sz="2400" dirty="0"/>
              <a:t>.</a:t>
            </a:r>
          </a:p>
          <a:p>
            <a:r>
              <a:rPr lang="sl-SI" sz="2400" dirty="0"/>
              <a:t>Uporaba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stranskih produktov </a:t>
            </a:r>
            <a:r>
              <a:rPr lang="sl-SI" sz="2400" dirty="0"/>
              <a:t>v kmetijstvu tudi za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</a:rPr>
              <a:t>druge aplikacije</a:t>
            </a:r>
            <a:r>
              <a:rPr lang="sl-SI" sz="2400" dirty="0"/>
              <a:t>.</a:t>
            </a:r>
          </a:p>
        </p:txBody>
      </p:sp>
      <p:pic>
        <p:nvPicPr>
          <p:cNvPr id="10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aobljeni pravokotnik 12"/>
          <p:cNvSpPr>
            <a:spLocks noChangeAspect="1"/>
          </p:cNvSpPr>
          <p:nvPr/>
        </p:nvSpPr>
        <p:spPr>
          <a:xfrm>
            <a:off x="9147635" y="6025651"/>
            <a:ext cx="1713600" cy="8001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dirty="0">
                <a:solidFill>
                  <a:schemeClr val="tx1"/>
                </a:solidFill>
              </a:rPr>
              <a:t>Prostor za </a:t>
            </a:r>
          </a:p>
          <a:p>
            <a:pPr algn="ctr"/>
            <a:r>
              <a:rPr lang="sl-SI" sz="2000" dirty="0">
                <a:solidFill>
                  <a:schemeClr val="tx1"/>
                </a:solidFill>
              </a:rPr>
              <a:t>vaš logotip</a:t>
            </a:r>
          </a:p>
        </p:txBody>
      </p:sp>
      <p:pic>
        <p:nvPicPr>
          <p:cNvPr id="14" name="Slika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942" y="158187"/>
            <a:ext cx="1670858" cy="1739438"/>
          </a:xfrm>
          <a:prstGeom prst="rect">
            <a:avLst/>
          </a:prstGeom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35" y="5964233"/>
            <a:ext cx="1789771" cy="888554"/>
          </a:xfrm>
          <a:prstGeom prst="rect">
            <a:avLst/>
          </a:prstGeom>
        </p:spPr>
      </p:pic>
      <p:pic>
        <p:nvPicPr>
          <p:cNvPr id="16" name="Picture 2" descr="https://encrypted-tbn1.gstatic.com/images?q=tbn:ANd9GcQIPRU9gFJfl9db8oS1E0z7BAykoZQsbSdJQpO84hpiqATPAhBrV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635" y="1897625"/>
            <a:ext cx="2760659" cy="174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aterial-Archiv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302" y="3777019"/>
            <a:ext cx="2553305" cy="167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597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/>
              <a:t>Kontaktni podatki vodilnega partnerja</a:t>
            </a:r>
            <a:endParaRPr lang="sl-SI" sz="4000" b="1" dirty="0"/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Naziv vodilnega partnerja: </a:t>
            </a:r>
            <a:r>
              <a:rPr lang="sl-SI" sz="2400" dirty="0">
                <a:solidFill>
                  <a:srgbClr val="0070C0"/>
                </a:solidFill>
              </a:rPr>
              <a:t>ŽIPO Lenart d.o.o.</a:t>
            </a:r>
          </a:p>
          <a:p>
            <a:endParaRPr lang="sl-SI" sz="900" dirty="0">
              <a:solidFill>
                <a:srgbClr val="0070C0"/>
              </a:solidFill>
            </a:endParaRPr>
          </a:p>
          <a:p>
            <a:r>
              <a:rPr lang="sl-SI" sz="2400" dirty="0"/>
              <a:t>Ime in priimek vodje: </a:t>
            </a:r>
            <a:r>
              <a:rPr lang="sl-SI" sz="2400" dirty="0">
                <a:solidFill>
                  <a:srgbClr val="0070C0"/>
                </a:solidFill>
              </a:rPr>
              <a:t>dr. Mitja Krajnc </a:t>
            </a:r>
          </a:p>
          <a:p>
            <a:pPr marL="0" indent="0">
              <a:buNone/>
            </a:pPr>
            <a:endParaRPr lang="sl-SI" sz="800" dirty="0"/>
          </a:p>
          <a:p>
            <a:r>
              <a:rPr lang="sl-SI" sz="2400" dirty="0"/>
              <a:t>E-naslov vodje vodilnega partnerja: </a:t>
            </a:r>
            <a:r>
              <a:rPr lang="sl-SI" sz="2400" dirty="0">
                <a:solidFill>
                  <a:srgbClr val="0070C0"/>
                </a:solidFill>
              </a:rPr>
              <a:t>info@zipo.si</a:t>
            </a:r>
          </a:p>
          <a:p>
            <a:endParaRPr lang="sl-SI" sz="900" dirty="0"/>
          </a:p>
          <a:p>
            <a:r>
              <a:rPr lang="sl-SI" sz="2400" dirty="0"/>
              <a:t>Tel. št. vodje vodilnega partnerja: </a:t>
            </a:r>
            <a:r>
              <a:rPr lang="sl-SI" sz="2400" dirty="0">
                <a:solidFill>
                  <a:srgbClr val="0070C0"/>
                </a:solidFill>
              </a:rPr>
              <a:t>+386 2 720 07 80 </a:t>
            </a:r>
          </a:p>
          <a:p>
            <a:endParaRPr lang="sl-SI" sz="800" dirty="0"/>
          </a:p>
          <a:p>
            <a:r>
              <a:rPr lang="sl-SI" sz="2400" dirty="0"/>
              <a:t>Domača spletna stran projekta EIP: </a:t>
            </a:r>
            <a:r>
              <a:rPr lang="sl-SI" sz="2400" dirty="0">
                <a:solidFill>
                  <a:srgbClr val="0070C0"/>
                </a:solidFill>
              </a:rPr>
              <a:t>https://ec.europa.eu/eip/agriculture/en/find-connect/projects/koruzni-oklasek-kot-obnovljivi-vir-energije</a:t>
            </a:r>
          </a:p>
        </p:txBody>
      </p:sp>
      <p:pic>
        <p:nvPicPr>
          <p:cNvPr id="10" name="Picture 2" descr="N:\INTERNO\DK\SSPRP\OSKLR\PROGRAM_RAZVOJA_PODEZELJA_2014-2020\Ukrep_M16_Sodelovanje\EIP VEM točka\Brošure in zloženke in pingvin\Brošura_pingvin_logotip\eip-slogan-sl-en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aobljeni pravokotnik 12"/>
          <p:cNvSpPr>
            <a:spLocks noChangeAspect="1"/>
          </p:cNvSpPr>
          <p:nvPr/>
        </p:nvSpPr>
        <p:spPr>
          <a:xfrm>
            <a:off x="9147635" y="6025651"/>
            <a:ext cx="1713600" cy="80017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dirty="0">
                <a:solidFill>
                  <a:schemeClr val="tx1"/>
                </a:solidFill>
              </a:rPr>
              <a:t>Prostor za </a:t>
            </a:r>
          </a:p>
          <a:p>
            <a:pPr algn="ctr"/>
            <a:r>
              <a:rPr lang="sl-SI" sz="2000" dirty="0">
                <a:solidFill>
                  <a:schemeClr val="tx1"/>
                </a:solidFill>
              </a:rPr>
              <a:t>vaš logotip</a:t>
            </a:r>
          </a:p>
        </p:txBody>
      </p:sp>
      <p:pic>
        <p:nvPicPr>
          <p:cNvPr id="14" name="Slika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635" y="5964233"/>
            <a:ext cx="1789771" cy="88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0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D3634AF4E2D7B448B5C1C845095977C" ma:contentTypeVersion="14" ma:contentTypeDescription="Ustvari nov dokument." ma:contentTypeScope="" ma:versionID="cbf79ea801916ee2a95c17e18b05aa13">
  <xsd:schema xmlns:xsd="http://www.w3.org/2001/XMLSchema" xmlns:xs="http://www.w3.org/2001/XMLSchema" xmlns:p="http://schemas.microsoft.com/office/2006/metadata/properties" xmlns:ns3="e44bbaae-d57d-4fb4-86ec-9cdf850c4d07" xmlns:ns4="4e15ee66-be52-4e17-8fe4-7ececc2824b8" targetNamespace="http://schemas.microsoft.com/office/2006/metadata/properties" ma:root="true" ma:fieldsID="97d162349f61f422e90069793dc01fe8" ns3:_="" ns4:_="">
    <xsd:import namespace="e44bbaae-d57d-4fb4-86ec-9cdf850c4d07"/>
    <xsd:import namespace="4e15ee66-be52-4e17-8fe4-7ececc2824b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bbaae-d57d-4fb4-86ec-9cdf850c4d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15ee66-be52-4e17-8fe4-7ececc2824b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V skupni rabi z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V skupni rabi s podrobnostmi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Razprševanje namiga za skupno rabo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816A25-6027-4BBA-BBFA-C5AF90669F85}">
  <ds:schemaRefs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e44bbaae-d57d-4fb4-86ec-9cdf850c4d07"/>
    <ds:schemaRef ds:uri="http://www.w3.org/XML/1998/namespace"/>
    <ds:schemaRef ds:uri="http://schemas.openxmlformats.org/package/2006/metadata/core-properties"/>
    <ds:schemaRef ds:uri="4e15ee66-be52-4e17-8fe4-7ececc2824b8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26B6FD6-666E-44F9-B7A2-D13E6B4F80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21A620-DC9B-4549-AD88-021D107061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4bbaae-d57d-4fb4-86ec-9cdf850c4d07"/>
    <ds:schemaRef ds:uri="4e15ee66-be52-4e17-8fe4-7ececc2824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1378</TotalTime>
  <Words>502</Words>
  <Application>Microsoft Office PowerPoint</Application>
  <PresentationFormat>Širokozaslonsko</PresentationFormat>
  <Paragraphs>98</Paragraphs>
  <Slides>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0" baseType="lpstr">
      <vt:lpstr>Officeova tema</vt:lpstr>
      <vt:lpstr>DOGODEK EVROPSKEGA PARTNERSTVA ZA INOVACIJE - EIP</vt:lpstr>
      <vt:lpstr>KORUZNI OKLASEK KOT OBNOVLJIVI VIR ENERGIJE</vt:lpstr>
      <vt:lpstr>OSNOVNI PODATKI O PROJEKTU</vt:lpstr>
      <vt:lpstr>NAMEN IN CILJI PROJEKTA</vt:lpstr>
      <vt:lpstr>PRAKTIČNI PROBLEM in IZVEDBA PRAKTIČNEGA PREIZKUSA</vt:lpstr>
      <vt:lpstr>IZVEDLJIVOST PRENOSA V PRAKSO</vt:lpstr>
      <vt:lpstr>PRENOS ZNANJA</vt:lpstr>
      <vt:lpstr>SAMOEVALVACIJA</vt:lpstr>
      <vt:lpstr>Kontaktni podatki vodilnega partnerja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Boštjan Bidovec</dc:creator>
  <cp:lastModifiedBy>Anita Breznik</cp:lastModifiedBy>
  <cp:revision>115</cp:revision>
  <dcterms:created xsi:type="dcterms:W3CDTF">2020-10-14T12:37:10Z</dcterms:created>
  <dcterms:modified xsi:type="dcterms:W3CDTF">2021-11-18T12:37:38Z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0x0101008D3634AF4E2D7B448B5C1C845095977C</vt:lpwstr>
  </property>
</Properties>
</file>