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69" r:id="rId4"/>
    <p:sldId id="261" r:id="rId5"/>
    <p:sldId id="262" r:id="rId6"/>
    <p:sldId id="263" r:id="rId7"/>
    <p:sldId id="270" r:id="rId8"/>
    <p:sldId id="273" r:id="rId9"/>
    <p:sldId id="264" r:id="rId10"/>
    <p:sldId id="272" r:id="rId11"/>
    <p:sldId id="276" r:id="rId12"/>
    <p:sldId id="277" r:id="rId13"/>
    <p:sldId id="274" r:id="rId14"/>
    <p:sldId id="275" r:id="rId15"/>
    <p:sldId id="265" r:id="rId16"/>
    <p:sldId id="266" r:id="rId17"/>
    <p:sldId id="267" r:id="rId18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D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5D2A62-417F-490F-8B02-9A1D2C442598}" v="25" dt="2023-11-16T09:02:04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2581" autoAdjust="0"/>
  </p:normalViewPr>
  <p:slideViewPr>
    <p:cSldViewPr snapToGrid="0">
      <p:cViewPr varScale="1">
        <p:scale>
          <a:sx n="86" d="100"/>
          <a:sy n="86" d="100"/>
        </p:scale>
        <p:origin x="9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EFEF6-BB65-4F1D-8664-9F868E546EE5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28EC3-09EE-45CA-BAB5-F674121DEF3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6738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dirty="0"/>
              <a:t>Predlog</a:t>
            </a:r>
            <a:r>
              <a:rPr lang="sl-SI" baseline="0" dirty="0"/>
              <a:t> naslovnice 2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94237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:notes"/>
          <p:cNvSpPr txBox="1">
            <a:spLocks noGrp="1"/>
          </p:cNvSpPr>
          <p:nvPr>
            <p:ph type="body" idx="1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4013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4871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83965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8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79077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9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0688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10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1693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13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213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14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85405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28EC3-09EE-45CA-BAB5-F674121DEF36}" type="slidenum">
              <a:rPr lang="sl-SI" smtClean="0"/>
              <a:t>17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1907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da 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66051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8962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7887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346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80081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683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3079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8698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9325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9177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5429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2E83F-619D-45A5-A293-4D26E929282B}" type="datetimeFigureOut">
              <a:rPr lang="sl-SI" smtClean="0"/>
              <a:t>21. 11. 2023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12C0D-D691-43AF-95B6-75904C26937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0210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2.jpeg"/><Relationship Id="rId21" Type="http://schemas.openxmlformats.org/officeDocument/2006/relationships/image" Target="../media/image24.png"/><Relationship Id="rId7" Type="http://schemas.openxmlformats.org/officeDocument/2006/relationships/image" Target="../media/image10.jp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jpg"/><Relationship Id="rId2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36.jpeg"/><Relationship Id="rId5" Type="http://schemas.openxmlformats.org/officeDocument/2006/relationships/image" Target="../media/image5.png"/><Relationship Id="rId10" Type="http://schemas.openxmlformats.org/officeDocument/2006/relationships/image" Target="../media/image35.png"/><Relationship Id="rId4" Type="http://schemas.openxmlformats.org/officeDocument/2006/relationships/image" Target="../media/image4.jpe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8.jpeg"/><Relationship Id="rId7" Type="http://schemas.openxmlformats.org/officeDocument/2006/relationships/image" Target="../media/image3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40.jpeg"/><Relationship Id="rId10" Type="http://schemas.openxmlformats.org/officeDocument/2006/relationships/image" Target="../media/image6.png"/><Relationship Id="rId4" Type="http://schemas.openxmlformats.org/officeDocument/2006/relationships/image" Target="../media/image39.jpe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4.png"/><Relationship Id="rId5" Type="http://schemas.openxmlformats.org/officeDocument/2006/relationships/image" Target="../media/image4.jpeg"/><Relationship Id="rId10" Type="http://schemas.openxmlformats.org/officeDocument/2006/relationships/image" Target="../media/image43.jpeg"/><Relationship Id="rId4" Type="http://schemas.openxmlformats.org/officeDocument/2006/relationships/image" Target="../media/image3.jpeg"/><Relationship Id="rId9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50.jpeg"/><Relationship Id="rId5" Type="http://schemas.openxmlformats.org/officeDocument/2006/relationships/image" Target="../media/image4.jpeg"/><Relationship Id="rId10" Type="http://schemas.openxmlformats.org/officeDocument/2006/relationships/image" Target="../media/image49.jpeg"/><Relationship Id="rId4" Type="http://schemas.openxmlformats.org/officeDocument/2006/relationships/image" Target="../media/image3.jpeg"/><Relationship Id="rId9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337590"/>
            <a:ext cx="9144000" cy="2354263"/>
          </a:xfrm>
        </p:spPr>
        <p:txBody>
          <a:bodyPr>
            <a:normAutofit/>
          </a:bodyPr>
          <a:lstStyle/>
          <a:p>
            <a:r>
              <a:rPr lang="sl-SI" sz="5300" b="1" dirty="0"/>
              <a:t>DOGODEK EVROPSKEGA PARTNERSTVA ZA INOVACIJE - EIP</a:t>
            </a:r>
            <a:endParaRPr lang="sl-SI" sz="4000" b="1" dirty="0"/>
          </a:p>
        </p:txBody>
      </p:sp>
      <p:pic>
        <p:nvPicPr>
          <p:cNvPr id="11" name="Slika 10" title="logotip Evropskega partnerstva za inovacije na področju kmetijske produktivnosti in trajnost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687" y="2606128"/>
            <a:ext cx="1828800" cy="2401824"/>
          </a:xfrm>
          <a:prstGeom prst="rect">
            <a:avLst/>
          </a:prstGeom>
        </p:spPr>
      </p:pic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95663" y="3602038"/>
            <a:ext cx="9465572" cy="2306084"/>
          </a:xfrm>
        </p:spPr>
        <p:txBody>
          <a:bodyPr>
            <a:normAutofit/>
          </a:bodyPr>
          <a:lstStyle/>
          <a:p>
            <a:endParaRPr lang="sl-SI" b="1" dirty="0"/>
          </a:p>
          <a:p>
            <a:endParaRPr lang="sl-SI" b="1" dirty="0"/>
          </a:p>
          <a:p>
            <a:endParaRPr lang="sl-SI" b="1" dirty="0"/>
          </a:p>
          <a:p>
            <a:r>
              <a:rPr lang="sl-SI" b="1" dirty="0"/>
              <a:t>ORGANIZIRA MINISTRSTVO ZA KMETIJSTVO, GOZDARSTVO IN PREHRANO</a:t>
            </a:r>
          </a:p>
          <a:p>
            <a:r>
              <a:rPr lang="sl-SI" b="1" dirty="0"/>
              <a:t>Bled, 22. november 2023</a:t>
            </a:r>
          </a:p>
        </p:txBody>
      </p:sp>
      <p:pic>
        <p:nvPicPr>
          <p:cNvPr id="5" name="Slika 4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8" name="Slika 7" title="logotip Ministrstva za kmetijstvo, gozdarstvo in prehrano Republike Slovenij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4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Slika 9" descr="Slokva logotip original (1).png" title="logotip vodilnega partnerja Slokva"/>
          <p:cNvPicPr/>
          <p:nvPr/>
        </p:nvPicPr>
        <p:blipFill>
          <a:blip r:embed="rId8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7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55700"/>
            <a:ext cx="9144000" cy="2354263"/>
          </a:xfrm>
        </p:spPr>
        <p:txBody>
          <a:bodyPr>
            <a:normAutofit fontScale="90000"/>
          </a:bodyPr>
          <a:lstStyle/>
          <a:p>
            <a:r>
              <a:rPr lang="sl-SI" sz="5300" b="1" dirty="0">
                <a:solidFill>
                  <a:srgbClr val="00B050"/>
                </a:solidFill>
              </a:rPr>
              <a:t>Z NAPREDNIMI DIGITALNIMI TEHNOLOGIJAMI DO KAKOVOSTNE HRANE </a:t>
            </a:r>
            <a:br>
              <a:rPr lang="sl-SI" sz="5300" b="1" dirty="0">
                <a:solidFill>
                  <a:srgbClr val="00B050"/>
                </a:solidFill>
              </a:rPr>
            </a:br>
            <a:r>
              <a:rPr lang="sl-SI" sz="5300" b="1" dirty="0">
                <a:solidFill>
                  <a:srgbClr val="00B050"/>
                </a:solidFill>
              </a:rPr>
              <a:t>(FRESH@FOOD)</a:t>
            </a:r>
            <a:endParaRPr lang="sl-SI" sz="4000" b="1" dirty="0">
              <a:solidFill>
                <a:srgbClr val="00B05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b="1" dirty="0"/>
          </a:p>
          <a:p>
            <a:r>
              <a:rPr lang="sl-SI" b="1" dirty="0">
                <a:solidFill>
                  <a:srgbClr val="00B050"/>
                </a:solidFill>
              </a:rPr>
              <a:t>SLOKVA, zavod za razvoj neizkoriščenih potencialov, so. p.</a:t>
            </a:r>
            <a:endParaRPr lang="sl-SI" dirty="0">
              <a:solidFill>
                <a:srgbClr val="00B050"/>
              </a:solidFill>
            </a:endParaRPr>
          </a:p>
        </p:txBody>
      </p:sp>
      <p:pic>
        <p:nvPicPr>
          <p:cNvPr id="16" name="Slika 15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9" name="Slika 18" title="logotip Ministrstva za kmetijstvo, gozdarstvo in prehrano Republike Slovenij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5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descr="Slokva logotip original (1).png" title="logotip vodilnega partnerja Slokva"/>
          <p:cNvPicPr/>
          <p:nvPr/>
        </p:nvPicPr>
        <p:blipFill>
          <a:blip r:embed="rId6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5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"/>
          <p:cNvSpPr txBox="1">
            <a:spLocks noGrp="1"/>
          </p:cNvSpPr>
          <p:nvPr>
            <p:ph type="title" idx="4294967295"/>
          </p:nvPr>
        </p:nvSpPr>
        <p:spPr>
          <a:xfrm>
            <a:off x="4863674" y="2509703"/>
            <a:ext cx="2550887" cy="71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27272"/>
              </a:buClr>
              <a:buSzPts val="2800"/>
              <a:buFont typeface="Arial"/>
              <a:buNone/>
            </a:pPr>
            <a:r>
              <a:rPr lang="sl-SI" sz="2800" b="1" dirty="0">
                <a:solidFill>
                  <a:srgbClr val="727272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KONZORCIJ 11 PARTNERJEV</a:t>
            </a:r>
            <a:endParaRPr sz="2800" b="1" i="0" u="none" strike="noStrike" cap="none" dirty="0">
              <a:solidFill>
                <a:srgbClr val="727272"/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  <a:sym typeface="Arial"/>
            </a:endParaRPr>
          </a:p>
        </p:txBody>
      </p:sp>
      <p:pic>
        <p:nvPicPr>
          <p:cNvPr id="216" name="Google Shape;216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6234" y="6420988"/>
            <a:ext cx="1481081" cy="330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6686" y="260521"/>
            <a:ext cx="1269179" cy="580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8880" y="5372379"/>
            <a:ext cx="1035720" cy="502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6345" y="4745116"/>
            <a:ext cx="1115487" cy="495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" descr="OKOLJSKO RAZISKOVALNI ZAVOD | MojaObčina.si"/>
          <p:cNvPicPr preferRelativeResize="0"/>
          <p:nvPr/>
        </p:nvPicPr>
        <p:blipFill rotWithShape="1">
          <a:blip r:embed="rId7">
            <a:alphaModFix/>
          </a:blip>
          <a:srcRect b="31636"/>
          <a:stretch/>
        </p:blipFill>
        <p:spPr>
          <a:xfrm>
            <a:off x="10603581" y="2660156"/>
            <a:ext cx="1495426" cy="44071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15676" y="732816"/>
            <a:ext cx="4320000" cy="4320000"/>
          </a:xfrm>
          <a:prstGeom prst="ellipse">
            <a:avLst/>
          </a:prstGeom>
          <a:noFill/>
          <a:ln w="431800" cap="flat" cmpd="sng">
            <a:solidFill>
              <a:srgbClr val="00628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he Hand" panose="03070502030502020204" pitchFamily="66" charset="0"/>
              <a:sym typeface="Arial"/>
            </a:endParaRPr>
          </a:p>
        </p:txBody>
      </p:sp>
      <p:grpSp>
        <p:nvGrpSpPr>
          <p:cNvPr id="228" name="Google Shape;228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71376" y="36162"/>
            <a:ext cx="2586000" cy="1921500"/>
            <a:chOff x="6822958" y="956034"/>
            <a:chExt cx="2586000" cy="1921500"/>
          </a:xfrm>
        </p:grpSpPr>
        <p:grpSp>
          <p:nvGrpSpPr>
            <p:cNvPr id="229" name="Google Shape;229;p2"/>
            <p:cNvGrpSpPr/>
            <p:nvPr/>
          </p:nvGrpSpPr>
          <p:grpSpPr>
            <a:xfrm>
              <a:off x="6822958" y="956034"/>
              <a:ext cx="2586000" cy="1921500"/>
              <a:chOff x="6822958" y="956034"/>
              <a:chExt cx="2586000" cy="1921500"/>
            </a:xfrm>
          </p:grpSpPr>
          <p:sp>
            <p:nvSpPr>
              <p:cNvPr id="230" name="Google Shape;230;p2"/>
              <p:cNvSpPr/>
              <p:nvPr/>
            </p:nvSpPr>
            <p:spPr>
              <a:xfrm rot="20032140">
                <a:off x="7652843" y="1397534"/>
                <a:ext cx="1641480" cy="323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l-SI" sz="1500" b="1" dirty="0">
                    <a:solidFill>
                      <a:srgbClr val="727272"/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</a:rPr>
                  <a:t>IZOBRAŽEVANJE</a:t>
                </a:r>
                <a:endParaRPr sz="1500" dirty="0">
                  <a:latin typeface="Segoe UI Emoji" panose="020B0502040204020203" pitchFamily="34" charset="0"/>
                  <a:ea typeface="Segoe UI Emoji" panose="020B0502040204020203" pitchFamily="34" charset="0"/>
                </a:endParaRPr>
              </a:p>
            </p:txBody>
          </p:sp>
          <p:grpSp>
            <p:nvGrpSpPr>
              <p:cNvPr id="231" name="Google Shape;231;p2"/>
              <p:cNvGrpSpPr/>
              <p:nvPr/>
            </p:nvGrpSpPr>
            <p:grpSpPr>
              <a:xfrm rot="-1326689">
                <a:off x="6822958" y="956034"/>
                <a:ext cx="2586000" cy="1921500"/>
                <a:chOff x="6883739" y="1306829"/>
                <a:chExt cx="2586000" cy="1921500"/>
              </a:xfrm>
            </p:grpSpPr>
            <p:cxnSp>
              <p:nvCxnSpPr>
                <p:cNvPr id="232" name="Google Shape;232;p2"/>
                <p:cNvCxnSpPr>
                  <a:endCxn id="233" idx="2"/>
                </p:cNvCxnSpPr>
                <p:nvPr/>
              </p:nvCxnSpPr>
              <p:spPr>
                <a:xfrm rot="1326874" flipH="1">
                  <a:off x="7009682" y="1704803"/>
                  <a:ext cx="2334114" cy="1125553"/>
                </a:xfrm>
                <a:prstGeom prst="straightConnector1">
                  <a:avLst/>
                </a:prstGeom>
                <a:noFill/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oval" w="lg" len="lg"/>
                  <a:tailEnd type="none" w="sm" len="sm"/>
                </a:ln>
              </p:spPr>
            </p:cxnSp>
            <p:sp>
              <p:nvSpPr>
                <p:cNvPr id="233" name="Google Shape;233;p2"/>
                <p:cNvSpPr/>
                <p:nvPr/>
              </p:nvSpPr>
              <p:spPr>
                <a:xfrm>
                  <a:off x="6883739" y="1809629"/>
                  <a:ext cx="1080000" cy="1080000"/>
                </a:xfrm>
                <a:prstGeom prst="ellipse">
                  <a:avLst/>
                </a:prstGeom>
                <a:solidFill>
                  <a:schemeClr val="lt1"/>
                </a:solidFill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The Hand" panose="03070502030502020204" pitchFamily="66" charset="0"/>
                    <a:sym typeface="Arial"/>
                  </a:endParaRPr>
                </a:p>
              </p:txBody>
            </p:sp>
          </p:grpSp>
        </p:grpSp>
        <p:pic>
          <p:nvPicPr>
            <p:cNvPr id="234" name="Google Shape;234;p2" descr="Teacher 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214000" y="1965594"/>
              <a:ext cx="552887" cy="55288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5" name="Google Shape;235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817355" y="2371996"/>
            <a:ext cx="2340360" cy="1080000"/>
            <a:chOff x="7496899" y="3091897"/>
            <a:chExt cx="2340360" cy="1080000"/>
          </a:xfrm>
        </p:grpSpPr>
        <p:grpSp>
          <p:nvGrpSpPr>
            <p:cNvPr id="236" name="Google Shape;236;p2"/>
            <p:cNvGrpSpPr/>
            <p:nvPr/>
          </p:nvGrpSpPr>
          <p:grpSpPr>
            <a:xfrm rot="1275069">
              <a:off x="7496899" y="3091897"/>
              <a:ext cx="2340360" cy="1080000"/>
              <a:chOff x="6911246" y="1458459"/>
              <a:chExt cx="2340360" cy="1080000"/>
            </a:xfrm>
          </p:grpSpPr>
          <p:sp>
            <p:nvSpPr>
              <p:cNvPr id="237" name="Google Shape;237;p2"/>
              <p:cNvSpPr/>
              <p:nvPr/>
            </p:nvSpPr>
            <p:spPr>
              <a:xfrm rot="20325067">
                <a:off x="7610967" y="1495817"/>
                <a:ext cx="1640639" cy="369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l-SI" sz="1800" b="1" dirty="0">
                    <a:solidFill>
                      <a:srgbClr val="727272"/>
                    </a:solidFill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OKOLJE</a:t>
                </a:r>
                <a:endParaRPr sz="16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grpSp>
            <p:nvGrpSpPr>
              <p:cNvPr id="238" name="Google Shape;238;p2"/>
              <p:cNvGrpSpPr/>
              <p:nvPr/>
            </p:nvGrpSpPr>
            <p:grpSpPr>
              <a:xfrm rot="-1326689">
                <a:off x="6911246" y="1458459"/>
                <a:ext cx="2295600" cy="1080000"/>
                <a:chOff x="6945467" y="1781820"/>
                <a:chExt cx="2295600" cy="1080000"/>
              </a:xfrm>
            </p:grpSpPr>
            <p:cxnSp>
              <p:nvCxnSpPr>
                <p:cNvPr id="239" name="Google Shape;239;p2"/>
                <p:cNvCxnSpPr>
                  <a:endCxn id="240" idx="2"/>
                </p:cNvCxnSpPr>
                <p:nvPr/>
              </p:nvCxnSpPr>
              <p:spPr>
                <a:xfrm rot="-10748339">
                  <a:off x="6945337" y="2339070"/>
                  <a:ext cx="2295859" cy="0"/>
                </a:xfrm>
                <a:prstGeom prst="straightConnector1">
                  <a:avLst/>
                </a:prstGeom>
                <a:noFill/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oval" w="lg" len="lg"/>
                  <a:tailEnd type="none" w="sm" len="sm"/>
                </a:ln>
              </p:spPr>
            </p:cxnSp>
            <p:sp>
              <p:nvSpPr>
                <p:cNvPr id="240" name="Google Shape;240;p2"/>
                <p:cNvSpPr/>
                <p:nvPr/>
              </p:nvSpPr>
              <p:spPr>
                <a:xfrm>
                  <a:off x="6945467" y="1781820"/>
                  <a:ext cx="1080000" cy="1080000"/>
                </a:xfrm>
                <a:prstGeom prst="ellipse">
                  <a:avLst/>
                </a:prstGeom>
                <a:solidFill>
                  <a:schemeClr val="lt1"/>
                </a:solidFill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The Hand" panose="03070502030502020204" pitchFamily="66" charset="0"/>
                    <a:sym typeface="Arial"/>
                  </a:endParaRPr>
                </a:p>
              </p:txBody>
            </p:sp>
          </p:grpSp>
        </p:grpSp>
        <p:pic>
          <p:nvPicPr>
            <p:cNvPr id="241" name="Google Shape;241;p2" descr="Environmental protection 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741160" y="3320851"/>
              <a:ext cx="576720" cy="5767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2" name="Google Shape;242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90961">
            <a:off x="7177935" y="4128006"/>
            <a:ext cx="2548360" cy="1261369"/>
            <a:chOff x="6924395" y="4454408"/>
            <a:chExt cx="2548360" cy="1261369"/>
          </a:xfrm>
        </p:grpSpPr>
        <p:grpSp>
          <p:nvGrpSpPr>
            <p:cNvPr id="243" name="Google Shape;243;p2"/>
            <p:cNvGrpSpPr/>
            <p:nvPr/>
          </p:nvGrpSpPr>
          <p:grpSpPr>
            <a:xfrm rot="2304121">
              <a:off x="6924395" y="4454408"/>
              <a:ext cx="2548360" cy="1261369"/>
              <a:chOff x="6899495" y="1254173"/>
              <a:chExt cx="2548360" cy="1261369"/>
            </a:xfrm>
          </p:grpSpPr>
          <p:sp>
            <p:nvSpPr>
              <p:cNvPr id="244" name="Google Shape;244;p2"/>
              <p:cNvSpPr/>
              <p:nvPr/>
            </p:nvSpPr>
            <p:spPr>
              <a:xfrm rot="20210066">
                <a:off x="7604247" y="1254173"/>
                <a:ext cx="1843608" cy="5539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l-SI" sz="1500" b="1" dirty="0">
                    <a:solidFill>
                      <a:srgbClr val="727272"/>
                    </a:solidFill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TISK &amp; OBLIKOVANJE</a:t>
                </a:r>
                <a:endParaRPr sz="15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grpSp>
            <p:nvGrpSpPr>
              <p:cNvPr id="245" name="Google Shape;245;p2"/>
              <p:cNvGrpSpPr/>
              <p:nvPr/>
            </p:nvGrpSpPr>
            <p:grpSpPr>
              <a:xfrm rot="-1326689">
                <a:off x="6899495" y="1386287"/>
                <a:ext cx="2486288" cy="1129255"/>
                <a:chOff x="6945467" y="1744617"/>
                <a:chExt cx="2486288" cy="1129255"/>
              </a:xfrm>
            </p:grpSpPr>
            <p:cxnSp>
              <p:nvCxnSpPr>
                <p:cNvPr id="246" name="Google Shape;246;p2"/>
                <p:cNvCxnSpPr>
                  <a:endCxn id="247" idx="2"/>
                </p:cNvCxnSpPr>
                <p:nvPr/>
              </p:nvCxnSpPr>
              <p:spPr>
                <a:xfrm rot="20031607" flipH="1" flipV="1">
                  <a:off x="7073628" y="1744617"/>
                  <a:ext cx="2358127" cy="1129255"/>
                </a:xfrm>
                <a:prstGeom prst="straightConnector1">
                  <a:avLst/>
                </a:prstGeom>
                <a:noFill/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oval" w="lg" len="lg"/>
                  <a:tailEnd type="none" w="sm" len="sm"/>
                </a:ln>
              </p:spPr>
            </p:cxnSp>
            <p:sp>
              <p:nvSpPr>
                <p:cNvPr id="247" name="Google Shape;247;p2"/>
                <p:cNvSpPr/>
                <p:nvPr/>
              </p:nvSpPr>
              <p:spPr>
                <a:xfrm>
                  <a:off x="6945467" y="1781820"/>
                  <a:ext cx="1080000" cy="1080000"/>
                </a:xfrm>
                <a:prstGeom prst="ellipse">
                  <a:avLst/>
                </a:prstGeom>
                <a:solidFill>
                  <a:schemeClr val="lt1"/>
                </a:solidFill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The Hand" panose="03070502030502020204" pitchFamily="66" charset="0"/>
                    <a:sym typeface="Arial"/>
                  </a:endParaRPr>
                </a:p>
              </p:txBody>
            </p:sp>
          </p:grpSp>
        </p:grpSp>
        <p:pic>
          <p:nvPicPr>
            <p:cNvPr id="248" name="Google Shape;248;p2" descr="Magazine 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 rot="-590961">
              <a:off x="7182874" y="4632597"/>
              <a:ext cx="553620" cy="5536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9" name="Google Shape;249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397236">
            <a:off x="2411473" y="-286103"/>
            <a:ext cx="2763464" cy="2429100"/>
            <a:chOff x="2797356" y="173322"/>
            <a:chExt cx="2763464" cy="2429100"/>
          </a:xfrm>
        </p:grpSpPr>
        <p:grpSp>
          <p:nvGrpSpPr>
            <p:cNvPr id="250" name="Google Shape;250;p2"/>
            <p:cNvGrpSpPr/>
            <p:nvPr/>
          </p:nvGrpSpPr>
          <p:grpSpPr>
            <a:xfrm rot="1054121" flipH="1">
              <a:off x="2797356" y="173322"/>
              <a:ext cx="2763464" cy="2429100"/>
              <a:chOff x="6922238" y="765261"/>
              <a:chExt cx="2763464" cy="2429100"/>
            </a:xfrm>
          </p:grpSpPr>
          <p:sp>
            <p:nvSpPr>
              <p:cNvPr id="251" name="Google Shape;251;p2"/>
              <p:cNvSpPr/>
              <p:nvPr/>
            </p:nvSpPr>
            <p:spPr>
              <a:xfrm rot="20361447">
                <a:off x="7573041" y="1267517"/>
                <a:ext cx="1878893" cy="646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l-SI" sz="1800" b="1" dirty="0">
                    <a:solidFill>
                      <a:srgbClr val="727272"/>
                    </a:solidFill>
                    <a:latin typeface="Segoe UI Emoji" panose="020B0502040204020203" pitchFamily="34" charset="0"/>
                    <a:ea typeface="Segoe UI Emoji" panose="020B0502040204020203" pitchFamily="34" charset="0"/>
                  </a:rPr>
                  <a:t>VODILNI   PARTNER</a:t>
                </a:r>
                <a:endParaRPr dirty="0">
                  <a:latin typeface="Segoe UI Emoji" panose="020B0502040204020203" pitchFamily="34" charset="0"/>
                  <a:ea typeface="Segoe UI Emoji" panose="020B0502040204020203" pitchFamily="34" charset="0"/>
                </a:endParaRPr>
              </a:p>
            </p:txBody>
          </p:sp>
          <p:grpSp>
            <p:nvGrpSpPr>
              <p:cNvPr id="252" name="Google Shape;252;p2"/>
              <p:cNvGrpSpPr/>
              <p:nvPr/>
            </p:nvGrpSpPr>
            <p:grpSpPr>
              <a:xfrm rot="-1326689">
                <a:off x="6922238" y="765261"/>
                <a:ext cx="2763464" cy="2429100"/>
                <a:chOff x="6945467" y="1182193"/>
                <a:chExt cx="2763464" cy="2429100"/>
              </a:xfrm>
            </p:grpSpPr>
            <p:cxnSp>
              <p:nvCxnSpPr>
                <p:cNvPr id="253" name="Google Shape;253;p2"/>
                <p:cNvCxnSpPr/>
                <p:nvPr/>
              </p:nvCxnSpPr>
              <p:spPr>
                <a:xfrm rot="1983410" flipH="1">
                  <a:off x="7249139" y="1680137"/>
                  <a:ext cx="2251083" cy="1433211"/>
                </a:xfrm>
                <a:prstGeom prst="straightConnector1">
                  <a:avLst/>
                </a:prstGeom>
                <a:noFill/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oval" w="lg" len="lg"/>
                  <a:tailEnd type="none" w="sm" len="sm"/>
                </a:ln>
              </p:spPr>
            </p:cxnSp>
            <p:sp>
              <p:nvSpPr>
                <p:cNvPr id="254" name="Google Shape;254;p2"/>
                <p:cNvSpPr/>
                <p:nvPr/>
              </p:nvSpPr>
              <p:spPr>
                <a:xfrm>
                  <a:off x="6945467" y="1781820"/>
                  <a:ext cx="1080000" cy="1080000"/>
                </a:xfrm>
                <a:prstGeom prst="ellipse">
                  <a:avLst/>
                </a:prstGeom>
                <a:solidFill>
                  <a:schemeClr val="lt1"/>
                </a:solidFill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The Hand" panose="03070502030502020204" pitchFamily="66" charset="0"/>
                    <a:sym typeface="Arial"/>
                  </a:endParaRPr>
                </a:p>
              </p:txBody>
            </p:sp>
          </p:grpSp>
        </p:grpSp>
        <p:pic>
          <p:nvPicPr>
            <p:cNvPr id="255" name="Google Shape;255;p2" descr="Management 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 rot="397236">
              <a:off x="4547419" y="1574618"/>
              <a:ext cx="610033" cy="6100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6" name="Google Shape;256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0321" y="2230671"/>
            <a:ext cx="3701553" cy="1143649"/>
            <a:chOff x="852737" y="2204017"/>
            <a:chExt cx="3701553" cy="1143649"/>
          </a:xfrm>
        </p:grpSpPr>
        <p:grpSp>
          <p:nvGrpSpPr>
            <p:cNvPr id="257" name="Google Shape;257;p2"/>
            <p:cNvGrpSpPr/>
            <p:nvPr/>
          </p:nvGrpSpPr>
          <p:grpSpPr>
            <a:xfrm rot="-342602" flipH="1">
              <a:off x="852737" y="2204017"/>
              <a:ext cx="3701553" cy="1143649"/>
              <a:chOff x="6924076" y="1409444"/>
              <a:chExt cx="3701553" cy="1143649"/>
            </a:xfrm>
          </p:grpSpPr>
          <p:sp>
            <p:nvSpPr>
              <p:cNvPr id="258" name="Google Shape;258;p2"/>
              <p:cNvSpPr/>
              <p:nvPr/>
            </p:nvSpPr>
            <p:spPr>
              <a:xfrm rot="21257214">
                <a:off x="7898282" y="1642510"/>
                <a:ext cx="2727347" cy="323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l-SI" sz="1500" b="1" dirty="0">
                    <a:solidFill>
                      <a:srgbClr val="727272"/>
                    </a:solidFill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RAZISKOVALNA INSTITUCIJA</a:t>
                </a:r>
                <a:endParaRPr sz="15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grpSp>
            <p:nvGrpSpPr>
              <p:cNvPr id="259" name="Google Shape;259;p2"/>
              <p:cNvGrpSpPr/>
              <p:nvPr/>
            </p:nvGrpSpPr>
            <p:grpSpPr>
              <a:xfrm rot="-1326689">
                <a:off x="6924076" y="1409444"/>
                <a:ext cx="2538373" cy="1143649"/>
                <a:chOff x="6954899" y="1784597"/>
                <a:chExt cx="2538373" cy="1143649"/>
              </a:xfrm>
            </p:grpSpPr>
            <p:cxnSp>
              <p:nvCxnSpPr>
                <p:cNvPr id="260" name="Google Shape;260;p2"/>
                <p:cNvCxnSpPr/>
                <p:nvPr/>
              </p:nvCxnSpPr>
              <p:spPr>
                <a:xfrm rot="-9815913">
                  <a:off x="7024545" y="2572465"/>
                  <a:ext cx="2520000" cy="0"/>
                </a:xfrm>
                <a:prstGeom prst="straightConnector1">
                  <a:avLst/>
                </a:prstGeom>
                <a:noFill/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oval" w="lg" len="lg"/>
                  <a:tailEnd type="none" w="sm" len="sm"/>
                </a:ln>
              </p:spPr>
            </p:cxnSp>
            <p:sp>
              <p:nvSpPr>
                <p:cNvPr id="261" name="Google Shape;261;p2"/>
                <p:cNvSpPr/>
                <p:nvPr/>
              </p:nvSpPr>
              <p:spPr>
                <a:xfrm>
                  <a:off x="6954899" y="1784597"/>
                  <a:ext cx="1080000" cy="1080000"/>
                </a:xfrm>
                <a:prstGeom prst="ellipse">
                  <a:avLst/>
                </a:prstGeom>
                <a:solidFill>
                  <a:schemeClr val="lt1"/>
                </a:solidFill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The Hand" panose="03070502030502020204" pitchFamily="66" charset="0"/>
                    <a:sym typeface="Arial"/>
                  </a:endParaRPr>
                </a:p>
              </p:txBody>
            </p:sp>
          </p:grpSp>
        </p:grpSp>
        <p:pic>
          <p:nvPicPr>
            <p:cNvPr id="262" name="Google Shape;262;p2" descr="Investigator scientist worker line icon Royalty Free Vector"/>
            <p:cNvPicPr preferRelativeResize="0"/>
            <p:nvPr/>
          </p:nvPicPr>
          <p:blipFill rotWithShape="1">
            <a:blip r:embed="rId12">
              <a:alphaModFix/>
            </a:blip>
            <a:srcRect l="6674" t="2324" r="-3179" b="12795"/>
            <a:stretch/>
          </p:blipFill>
          <p:spPr>
            <a:xfrm>
              <a:off x="3626525" y="2527164"/>
              <a:ext cx="802192" cy="761989"/>
            </a:xfrm>
            <a:prstGeom prst="ellipse">
              <a:avLst/>
            </a:prstGeom>
            <a:noFill/>
            <a:ln>
              <a:noFill/>
            </a:ln>
          </p:spPr>
        </p:pic>
      </p:grpSp>
      <p:pic>
        <p:nvPicPr>
          <p:cNvPr id="263" name="Google Shape;263;p2" descr="IHPS - Inštitut za hmeljarstvo in pivovarstvo Slovenij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353463" y="6313142"/>
            <a:ext cx="1877881" cy="420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" descr="Informativna dneva na Srednji poklicni in strokovni šoli Šolskega centra  Šentjur - sentjur.si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917769" y="351300"/>
            <a:ext cx="1976284" cy="3474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7" name="Google Shape;267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68543" y="4536241"/>
            <a:ext cx="1966393" cy="1964679"/>
            <a:chOff x="4768543" y="4536241"/>
            <a:chExt cx="1966393" cy="1964679"/>
          </a:xfrm>
        </p:grpSpPr>
        <p:grpSp>
          <p:nvGrpSpPr>
            <p:cNvPr id="268" name="Google Shape;268;p2"/>
            <p:cNvGrpSpPr/>
            <p:nvPr/>
          </p:nvGrpSpPr>
          <p:grpSpPr>
            <a:xfrm rot="-2981731" flipH="1">
              <a:off x="4769400" y="4535384"/>
              <a:ext cx="1964679" cy="1966393"/>
              <a:chOff x="6411900" y="2377756"/>
              <a:chExt cx="1964679" cy="1966393"/>
            </a:xfrm>
          </p:grpSpPr>
          <p:sp>
            <p:nvSpPr>
              <p:cNvPr id="269" name="Google Shape;269;p2"/>
              <p:cNvSpPr/>
              <p:nvPr/>
            </p:nvSpPr>
            <p:spPr>
              <a:xfrm rot="18618548">
                <a:off x="7218955" y="2981423"/>
                <a:ext cx="1761292" cy="5539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l-SI" sz="1500" b="1" dirty="0">
                    <a:solidFill>
                      <a:srgbClr val="727272"/>
                    </a:solidFill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STROKOVNJAKI ZA BOLEZNI RASTLIN</a:t>
                </a:r>
                <a:endParaRPr sz="1500"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grpSp>
            <p:nvGrpSpPr>
              <p:cNvPr id="270" name="Google Shape;270;p2"/>
              <p:cNvGrpSpPr/>
              <p:nvPr/>
            </p:nvGrpSpPr>
            <p:grpSpPr>
              <a:xfrm rot="-1326689">
                <a:off x="6411900" y="2845028"/>
                <a:ext cx="1080000" cy="1499121"/>
                <a:chOff x="5926752" y="2634260"/>
                <a:chExt cx="1080000" cy="1499121"/>
              </a:xfrm>
            </p:grpSpPr>
            <p:cxnSp>
              <p:nvCxnSpPr>
                <p:cNvPr id="271" name="Google Shape;271;p2"/>
                <p:cNvCxnSpPr>
                  <a:cxnSpLocks/>
                </p:cNvCxnSpPr>
                <p:nvPr/>
              </p:nvCxnSpPr>
              <p:spPr>
                <a:xfrm rot="19944958" flipV="1">
                  <a:off x="6600731" y="2768169"/>
                  <a:ext cx="20965" cy="1365212"/>
                </a:xfrm>
                <a:prstGeom prst="straightConnector1">
                  <a:avLst/>
                </a:prstGeom>
                <a:noFill/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oval" w="lg" len="lg"/>
                  <a:tailEnd type="none" w="sm" len="sm"/>
                </a:ln>
              </p:spPr>
            </p:cxnSp>
            <p:sp>
              <p:nvSpPr>
                <p:cNvPr id="272" name="Google Shape;272;p2"/>
                <p:cNvSpPr/>
                <p:nvPr/>
              </p:nvSpPr>
              <p:spPr>
                <a:xfrm>
                  <a:off x="5926752" y="2634260"/>
                  <a:ext cx="1080000" cy="1080000"/>
                </a:xfrm>
                <a:prstGeom prst="ellipse">
                  <a:avLst/>
                </a:prstGeom>
                <a:solidFill>
                  <a:schemeClr val="lt1"/>
                </a:solidFill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The Hand" panose="03070502030502020204" pitchFamily="66" charset="0"/>
                    <a:sym typeface="Arial"/>
                  </a:endParaRPr>
                </a:p>
              </p:txBody>
            </p:sp>
          </p:grpSp>
        </p:grpSp>
        <p:pic>
          <p:nvPicPr>
            <p:cNvPr id="273" name="Google Shape;273;p2" descr="Laboratory 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852572" y="4880192"/>
              <a:ext cx="532864" cy="5328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4" name="Google Shape;274;p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11790" y="2583923"/>
            <a:ext cx="4482533" cy="4514881"/>
            <a:chOff x="1511790" y="2583923"/>
            <a:chExt cx="4482533" cy="4514881"/>
          </a:xfrm>
        </p:grpSpPr>
        <p:grpSp>
          <p:nvGrpSpPr>
            <p:cNvPr id="275" name="Google Shape;275;p2"/>
            <p:cNvGrpSpPr/>
            <p:nvPr/>
          </p:nvGrpSpPr>
          <p:grpSpPr>
            <a:xfrm rot="-2936792" flipH="1">
              <a:off x="2075659" y="3330134"/>
              <a:ext cx="3354795" cy="3022459"/>
              <a:chOff x="6613384" y="626712"/>
              <a:chExt cx="3354795" cy="3022459"/>
            </a:xfrm>
          </p:grpSpPr>
          <p:sp>
            <p:nvSpPr>
              <p:cNvPr id="276" name="Google Shape;276;p2"/>
              <p:cNvSpPr/>
              <p:nvPr/>
            </p:nvSpPr>
            <p:spPr>
              <a:xfrm rot="-1482624">
                <a:off x="7698870" y="1604465"/>
                <a:ext cx="189390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sl-SI" sz="1800" b="1" dirty="0">
                    <a:solidFill>
                      <a:srgbClr val="727272"/>
                    </a:solidFill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rPr>
                  <a:t>KMETIJE</a:t>
                </a:r>
                <a:endParaRPr dirty="0">
                  <a:latin typeface="Segoe UI Historic" panose="020B0502040204020203" pitchFamily="34" charset="0"/>
                  <a:ea typeface="Segoe UI Historic" panose="020B0502040204020203" pitchFamily="34" charset="0"/>
                  <a:cs typeface="Segoe UI Historic" panose="020B0502040204020203" pitchFamily="34" charset="0"/>
                </a:endParaRPr>
              </a:p>
            </p:txBody>
          </p:sp>
          <p:grpSp>
            <p:nvGrpSpPr>
              <p:cNvPr id="277" name="Google Shape;277;p2"/>
              <p:cNvGrpSpPr/>
              <p:nvPr/>
            </p:nvGrpSpPr>
            <p:grpSpPr>
              <a:xfrm rot="-1326689">
                <a:off x="6916032" y="1065292"/>
                <a:ext cx="2749500" cy="2145300"/>
                <a:chOff x="6880709" y="1465629"/>
                <a:chExt cx="2749500" cy="2145300"/>
              </a:xfrm>
            </p:grpSpPr>
            <p:cxnSp>
              <p:nvCxnSpPr>
                <p:cNvPr id="278" name="Google Shape;278;p2"/>
                <p:cNvCxnSpPr>
                  <a:endCxn id="279" idx="2"/>
                </p:cNvCxnSpPr>
                <p:nvPr/>
              </p:nvCxnSpPr>
              <p:spPr>
                <a:xfrm rot="9190087">
                  <a:off x="7002286" y="1970088"/>
                  <a:ext cx="2506346" cy="1136382"/>
                </a:xfrm>
                <a:prstGeom prst="straightConnector1">
                  <a:avLst/>
                </a:prstGeom>
                <a:noFill/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oval" w="lg" len="lg"/>
                  <a:tailEnd type="none" w="sm" len="sm"/>
                </a:ln>
              </p:spPr>
            </p:cxnSp>
            <p:sp>
              <p:nvSpPr>
                <p:cNvPr id="279" name="Google Shape;279;p2"/>
                <p:cNvSpPr/>
                <p:nvPr/>
              </p:nvSpPr>
              <p:spPr>
                <a:xfrm>
                  <a:off x="6880709" y="2056929"/>
                  <a:ext cx="1080000" cy="1080000"/>
                </a:xfrm>
                <a:prstGeom prst="ellipse">
                  <a:avLst/>
                </a:prstGeom>
                <a:solidFill>
                  <a:schemeClr val="lt1"/>
                </a:solidFill>
                <a:ln w="57150" cap="flat" cmpd="sng">
                  <a:solidFill>
                    <a:srgbClr val="006284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The Hand" panose="03070502030502020204" pitchFamily="66" charset="0"/>
                    <a:sym typeface="Arial"/>
                  </a:endParaRPr>
                </a:p>
              </p:txBody>
            </p:sp>
          </p:grpSp>
        </p:grpSp>
        <p:pic>
          <p:nvPicPr>
            <p:cNvPr id="280" name="Google Shape;280;p2" descr="Farmer - Free people icons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4249767" y="4219435"/>
              <a:ext cx="559573" cy="5595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Slika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2549" y="3120242"/>
            <a:ext cx="1708726" cy="455146"/>
          </a:xfrm>
          <a:prstGeom prst="rect">
            <a:avLst/>
          </a:prstGeom>
        </p:spPr>
      </p:pic>
      <p:pic>
        <p:nvPicPr>
          <p:cNvPr id="3" name="Slika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70595" y="5350302"/>
            <a:ext cx="765170" cy="715442"/>
          </a:xfrm>
          <a:prstGeom prst="rect">
            <a:avLst/>
          </a:prstGeom>
        </p:spPr>
      </p:pic>
      <p:pic>
        <p:nvPicPr>
          <p:cNvPr id="4" name="Slik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34331" y="6092225"/>
            <a:ext cx="1155389" cy="658933"/>
          </a:xfrm>
          <a:prstGeom prst="rect">
            <a:avLst/>
          </a:prstGeom>
        </p:spPr>
      </p:pic>
      <p:pic>
        <p:nvPicPr>
          <p:cNvPr id="5" name="Slika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75857" y="6022968"/>
            <a:ext cx="1355975" cy="562824"/>
          </a:xfrm>
          <a:prstGeom prst="rect">
            <a:avLst/>
          </a:prstGeom>
        </p:spPr>
      </p:pic>
      <p:pic>
        <p:nvPicPr>
          <p:cNvPr id="1026" name="Picture 2" descr="https://lh7-us.googleusercontent.com/oZxVR1bL2uzPqQX1iH9NkeK5Gj3XADU_sYtbUM_hsTJtYF6UdmyOS5acHhkswR6rD_SMmep6ntM9xwyV8K-ZlfF2_dUXYn8R9ofu1DOpwP6eRzfDAsh6TWZPKPqAzGbLK0CmWog2QtVXL3X3hd4Sl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201" y="5372363"/>
            <a:ext cx="1057275" cy="51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Slika 64" title="logotip vodilnega partnerja Slokva"/>
          <p:cNvPicPr/>
          <p:nvPr/>
        </p:nvPicPr>
        <p:blipFill>
          <a:blip r:embed="rId22"/>
          <a:stretch>
            <a:fillRect/>
          </a:stretch>
        </p:blipFill>
        <p:spPr>
          <a:xfrm>
            <a:off x="10075330" y="5927017"/>
            <a:ext cx="1908292" cy="86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4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>
                <a:solidFill>
                  <a:schemeClr val="accent6"/>
                </a:solidFill>
              </a:rPr>
              <a:t>OSNOVNI PODATKI O PROJEKTU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l-SI" dirty="0"/>
          </a:p>
          <a:p>
            <a:r>
              <a:rPr lang="sl-SI" dirty="0"/>
              <a:t>Tip projekta: EIP</a:t>
            </a:r>
          </a:p>
          <a:p>
            <a:pPr marL="0" indent="0">
              <a:buNone/>
            </a:pPr>
            <a:endParaRPr lang="sl-SI" dirty="0"/>
          </a:p>
          <a:p>
            <a:r>
              <a:rPr lang="sl-SI" dirty="0"/>
              <a:t>Tematika projekta: : Podaljšanje obstojnosti živil in svežine proizvodov</a:t>
            </a:r>
          </a:p>
          <a:p>
            <a:endParaRPr lang="sl-SI" dirty="0"/>
          </a:p>
          <a:p>
            <a:r>
              <a:rPr lang="sl-SI" dirty="0"/>
              <a:t>Obdobje trajanja projekta: 12.5.2023 – 11.5.2025 </a:t>
            </a:r>
          </a:p>
          <a:p>
            <a:pPr marL="0" indent="0">
              <a:buNone/>
            </a:pPr>
            <a:endParaRPr lang="sl-SI" dirty="0"/>
          </a:p>
          <a:p>
            <a:r>
              <a:rPr lang="sl-SI" dirty="0"/>
              <a:t>Višina odobrenih sredstev: </a:t>
            </a:r>
            <a:r>
              <a:rPr lang="sl-SI" i="1" dirty="0"/>
              <a:t>240.000,00</a:t>
            </a:r>
            <a:r>
              <a:rPr lang="sl-SI" dirty="0"/>
              <a:t> €</a:t>
            </a:r>
          </a:p>
          <a:p>
            <a:endParaRPr lang="sl-SI" dirty="0"/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title="logotip vodilnega partnerja Slokva"/>
          <p:cNvPicPr/>
          <p:nvPr/>
        </p:nvPicPr>
        <p:blipFill>
          <a:blip r:embed="rId6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29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>
                <a:solidFill>
                  <a:schemeClr val="accent6"/>
                </a:solidFill>
              </a:rPr>
              <a:t>PRAKTIČNI PROBLEM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38199" y="1825625"/>
            <a:ext cx="11037277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Odpadna hrana eden največjih globalnih izzivov </a:t>
            </a:r>
          </a:p>
          <a:p>
            <a:pPr marL="0" indent="0">
              <a:buNone/>
            </a:pPr>
            <a:r>
              <a:rPr lang="sl-SI" b="1" dirty="0"/>
              <a:t>pritisk na okolje in naravne vire               izpust toplogrednih plinov</a:t>
            </a: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Odpadna hrana ima finančne in etične posledice                                                    </a:t>
            </a:r>
            <a:r>
              <a:rPr lang="sl-SI" sz="1300" b="1" dirty="0"/>
              <a:t>Vir: Dostop.si</a:t>
            </a:r>
          </a:p>
          <a:p>
            <a:pPr marL="0" indent="0">
              <a:buNone/>
            </a:pPr>
            <a:endParaRPr lang="sl-SI" b="1" dirty="0"/>
          </a:p>
          <a:p>
            <a:pPr marL="0" indent="0">
              <a:buNone/>
            </a:pPr>
            <a:r>
              <a:rPr lang="sl-SI" b="1" dirty="0"/>
              <a:t>Hrana se zavrže na vseh stopnjah prehranske verige:</a:t>
            </a:r>
          </a:p>
          <a:p>
            <a:pPr marL="0" indent="0">
              <a:buNone/>
            </a:pPr>
            <a:r>
              <a:rPr lang="sl-SI" dirty="0"/>
              <a:t>pri pridelovalcih na kmetijah, pri transportu, v obdelavi, proizvodnji in skladiščenju, v trgovinah, restavracijah, javnem sektorju in v gospodinjstvih.</a:t>
            </a:r>
          </a:p>
          <a:p>
            <a:pPr marL="0" indent="0">
              <a:buNone/>
            </a:pPr>
            <a:r>
              <a:rPr lang="sl-SI" dirty="0"/>
              <a:t> </a:t>
            </a:r>
          </a:p>
          <a:p>
            <a:pPr marL="0" indent="0">
              <a:buNone/>
            </a:pPr>
            <a:br>
              <a:rPr lang="sl-SI" dirty="0"/>
            </a:br>
            <a:endParaRPr lang="sl-SI" dirty="0"/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esna puščic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95621" y="3013984"/>
            <a:ext cx="565608" cy="3110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Desna puščica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89993" y="2662813"/>
            <a:ext cx="565608" cy="347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6" name="Slika 15" title="logotip vodilnega partnerja Slokva"/>
          <p:cNvPicPr/>
          <p:nvPr/>
        </p:nvPicPr>
        <p:blipFill>
          <a:blip r:embed="rId6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  <p:pic>
        <p:nvPicPr>
          <p:cNvPr id="13" name="Slika 12" descr="Lani smo v Sloveniji zavrgli 143 tisoč ton hrane, 68 kg na prebivalca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585" y="664749"/>
            <a:ext cx="3856891" cy="3123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557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>
                <a:solidFill>
                  <a:schemeClr val="accent6"/>
                </a:solidFill>
              </a:rPr>
              <a:t>NAMEN IN CILJI PROJEKTA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sl-SI" dirty="0"/>
              <a:t>Namen projekta je pridelovalcem sadja in zelenjave posredovati podatke oz. kriterije, na osnovi katerih bodo dosegali boljši in stabilnejši pridelek, potrošnikom pa nuditi kakovostno hrano.</a:t>
            </a:r>
          </a:p>
          <a:p>
            <a:pPr fontAlgn="base"/>
            <a:r>
              <a:rPr lang="sl-SI" dirty="0"/>
              <a:t>Posledično je tudi namen projekta zmanjšati količino zavrženega sadja in zelenjave. </a:t>
            </a:r>
          </a:p>
          <a:p>
            <a:pPr marL="0" indent="0" fontAlgn="base">
              <a:buNone/>
            </a:pPr>
            <a:endParaRPr lang="sl-SI" dirty="0"/>
          </a:p>
          <a:p>
            <a:pPr marL="0" indent="0" algn="ctr" fontAlgn="base">
              <a:buNone/>
            </a:pPr>
            <a:r>
              <a:rPr lang="sl-SI" b="1" dirty="0"/>
              <a:t>Glavni cilj projekta je razvoj in testiranje tehnologij za podaljševanje svežine in obstojnosti sadja ter zelenjave brez uporabe kemičnih sredstev.</a:t>
            </a:r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title="logotip vodilnega partnerja Slokva"/>
          <p:cNvPicPr/>
          <p:nvPr/>
        </p:nvPicPr>
        <p:blipFill>
          <a:blip r:embed="rId6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7-us.googleusercontent.com/uCtmYyINRODjiocDNzTUmZ5fwhVyS2gXDyiqXJVV2uJbx8Hagy3pad34yrd1YTfEygJASmtlFJLcEAVUaq8rjjSLu0rE_P3bhTj22xPqlokC0covS75qQFIcQ9M7IT_pRorOLvS_EjGceF7iBdrI1w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724" y="843962"/>
            <a:ext cx="5559831" cy="532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84" y="6210681"/>
            <a:ext cx="2490493" cy="615142"/>
          </a:xfrm>
          <a:prstGeom prst="rect">
            <a:avLst/>
          </a:prstGeom>
        </p:spPr>
      </p:pic>
      <p:pic>
        <p:nvPicPr>
          <p:cNvPr id="6" name="Slika 5" title="logotip Ministrstva za kmetijstvo, gozdarstvo in prehrano Republike Slovenij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7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6085990"/>
            <a:ext cx="2543694" cy="77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title="logotip vodilnega partnerja Slokva"/>
          <p:cNvPicPr/>
          <p:nvPr/>
        </p:nvPicPr>
        <p:blipFill>
          <a:blip r:embed="rId8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EC0F169D-EF8C-4F3B-30E5-F2263120F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309" y="-1537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l-SI" sz="5300" b="1" dirty="0">
                <a:solidFill>
                  <a:schemeClr val="accent6"/>
                </a:solidFill>
              </a:rPr>
              <a:t>PRIČAKOVANI REZULTATI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ravokotnik 2">
            <a:extLst>
              <a:ext uri="{FF2B5EF4-FFF2-40B4-BE49-F238E27FC236}">
                <a16:creationId xmlns:a16="http://schemas.microsoft.com/office/drawing/2014/main" id="{FA6EE040-539C-2A84-A023-A31A630A3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58947" y="843962"/>
            <a:ext cx="1481559" cy="24316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311D0596-32B6-5571-8400-E2A9BE17E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6478" y="850335"/>
            <a:ext cx="2441522" cy="24316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Pravokotnik 9">
            <a:extLst>
              <a:ext uri="{FF2B5EF4-FFF2-40B4-BE49-F238E27FC236}">
                <a16:creationId xmlns:a16="http://schemas.microsoft.com/office/drawing/2014/main" id="{A26F6A61-3803-464C-1907-CBCB3D809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87754" y="806615"/>
            <a:ext cx="1734801" cy="26223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EF564F5B-8067-29E2-B50D-DF9B7FED6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4169" y="3575993"/>
            <a:ext cx="2288386" cy="26223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8390F6F8-7211-5184-070F-9ACD3DB44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77378" y="3374671"/>
            <a:ext cx="3064162" cy="22172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290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10" grpId="0" animBg="1"/>
      <p:bldP spid="10" grpId="1" animBg="1"/>
      <p:bldP spid="10" grpId="2" animBg="1"/>
      <p:bldP spid="11" grpId="0" animBg="1"/>
      <p:bldP spid="11" grpId="1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-785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l-SI" sz="5300" b="1" dirty="0">
                <a:solidFill>
                  <a:schemeClr val="accent6"/>
                </a:solidFill>
              </a:rPr>
              <a:t>DOSEDANJI REZULTATI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93884" y="994971"/>
            <a:ext cx="1040423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>
                <a:solidFill>
                  <a:srgbClr val="00B050"/>
                </a:solidFill>
              </a:rPr>
              <a:t>CAD model komore</a:t>
            </a:r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title="logotip vodilnega partnerja Slokva"/>
          <p:cNvPicPr/>
          <p:nvPr/>
        </p:nvPicPr>
        <p:blipFill>
          <a:blip r:embed="rId7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  <p:pic>
        <p:nvPicPr>
          <p:cNvPr id="5" name="Slika 4" descr="Slika, ki vsebuje besede oblikovanje&#10;&#10;Opis je samodejno ustvarjen s srednjo stopnjo zanesljivosti">
            <a:extLst>
              <a:ext uri="{FF2B5EF4-FFF2-40B4-BE49-F238E27FC236}">
                <a16:creationId xmlns:a16="http://schemas.microsoft.com/office/drawing/2014/main" id="{84EA1610-A461-D278-651E-5647B5F7425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975" y="1426623"/>
            <a:ext cx="5349934" cy="4497265"/>
          </a:xfrm>
          <a:prstGeom prst="rect">
            <a:avLst/>
          </a:prstGeom>
        </p:spPr>
      </p:pic>
      <p:pic>
        <p:nvPicPr>
          <p:cNvPr id="8" name="Slika 7" descr="Slika, ki vsebuje besede skica, oblikovanje, posoda, škatla&#10;&#10;Opis je samodejno ustvarjen">
            <a:extLst>
              <a:ext uri="{FF2B5EF4-FFF2-40B4-BE49-F238E27FC236}">
                <a16:creationId xmlns:a16="http://schemas.microsoft.com/office/drawing/2014/main" id="{22C6BF15-DA4A-4656-CBD4-4F719602A9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269" y="1546223"/>
            <a:ext cx="4044761" cy="425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22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-785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l-SI" sz="5300" b="1" dirty="0">
                <a:solidFill>
                  <a:schemeClr val="accent6"/>
                </a:solidFill>
              </a:rPr>
              <a:t>DOSEDANJI REZULTATI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93884" y="994971"/>
            <a:ext cx="10404232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dirty="0">
                <a:solidFill>
                  <a:srgbClr val="00B050"/>
                </a:solidFill>
              </a:rPr>
              <a:t>Izdelan koncept pametne komore za podaljševanje obstojnosti in svežine pridelkov</a:t>
            </a:r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title="logotip vodilnega partnerja Slokva"/>
          <p:cNvPicPr/>
          <p:nvPr/>
        </p:nvPicPr>
        <p:blipFill>
          <a:blip r:embed="rId7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  <p:pic>
        <p:nvPicPr>
          <p:cNvPr id="7" name="Slika 6" descr="Slika, ki vsebuje besede besedilo, posnetek zaslona, oblikovanje&#10;&#10;Opis je samodejno ustvarjen">
            <a:extLst>
              <a:ext uri="{FF2B5EF4-FFF2-40B4-BE49-F238E27FC236}">
                <a16:creationId xmlns:a16="http://schemas.microsoft.com/office/drawing/2014/main" id="{EA937840-D2E5-F5CD-404E-C2F1B6F7BF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411" y="1906490"/>
            <a:ext cx="7033846" cy="3956539"/>
          </a:xfrm>
          <a:prstGeom prst="rect">
            <a:avLst/>
          </a:prstGeom>
        </p:spPr>
      </p:pic>
      <p:pic>
        <p:nvPicPr>
          <p:cNvPr id="13" name="Slika 12" descr="Slika, ki vsebuje besede oblikovanje&#10;&#10;Opis je samodejno ustvarjen z nizko stopnjo zanesljivosti">
            <a:extLst>
              <a:ext uri="{FF2B5EF4-FFF2-40B4-BE49-F238E27FC236}">
                <a16:creationId xmlns:a16="http://schemas.microsoft.com/office/drawing/2014/main" id="{90448060-DD7B-23BC-CC1D-67CB48F032F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1" r="28077"/>
          <a:stretch/>
        </p:blipFill>
        <p:spPr>
          <a:xfrm>
            <a:off x="832645" y="1900628"/>
            <a:ext cx="3486863" cy="400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64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-785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l-SI" sz="5300" b="1" dirty="0">
                <a:solidFill>
                  <a:schemeClr val="accent6"/>
                </a:solidFill>
              </a:rPr>
              <a:t>DOSEDANJI REZULTATI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93884" y="994971"/>
            <a:ext cx="10404232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dirty="0">
                <a:solidFill>
                  <a:srgbClr val="00B050"/>
                </a:solidFill>
              </a:rPr>
              <a:t>Izdelan koncept pametne komore za podaljševanje obstojnosti in svežine pridelkov</a:t>
            </a:r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title="logotip vodilnega partnerja Slokva"/>
          <p:cNvPicPr/>
          <p:nvPr/>
        </p:nvPicPr>
        <p:blipFill>
          <a:blip r:embed="rId7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  <p:pic>
        <p:nvPicPr>
          <p:cNvPr id="5" name="Slika 4" descr="Slika, ki vsebuje besede besedilo, posnetek zaslona&#10;&#10;Opis je samodejno ustvarjen">
            <a:extLst>
              <a:ext uri="{FF2B5EF4-FFF2-40B4-BE49-F238E27FC236}">
                <a16:creationId xmlns:a16="http://schemas.microsoft.com/office/drawing/2014/main" id="{210A8ADA-1434-C970-3A04-4DA66B2574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634" y="1839106"/>
            <a:ext cx="7140731" cy="401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67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l-SI" b="1" dirty="0">
                <a:solidFill>
                  <a:schemeClr val="accent6"/>
                </a:solidFill>
              </a:rPr>
              <a:t>DOSEDANJI REZULTATI</a:t>
            </a:r>
            <a:br>
              <a:rPr lang="sl-SI" b="1" dirty="0">
                <a:solidFill>
                  <a:schemeClr val="accent6"/>
                </a:solidFill>
              </a:rPr>
            </a:br>
            <a:r>
              <a:rPr lang="sl-SI" sz="3100" dirty="0">
                <a:solidFill>
                  <a:schemeClr val="accent6"/>
                </a:solidFill>
              </a:rPr>
              <a:t>Usposabljanje s prenosom znanja – vzorčenje tal, gnojenje</a:t>
            </a:r>
            <a:br>
              <a:rPr lang="sl-SI" sz="3100" b="1" dirty="0">
                <a:solidFill>
                  <a:schemeClr val="accent6"/>
                </a:solidFill>
              </a:rPr>
            </a:br>
            <a:endParaRPr lang="sl-SI" sz="3100" dirty="0">
              <a:solidFill>
                <a:schemeClr val="accent6"/>
              </a:solidFill>
            </a:endParaRPr>
          </a:p>
        </p:txBody>
      </p:sp>
      <p:pic>
        <p:nvPicPr>
          <p:cNvPr id="4" name="Slika 3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5" name="Slika 4" title="logotip Ministrstva za kmetijstvo, gozdarstvo in prehrano Republike Slovenij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6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 title="logotip vodilnega partnerja Slokva"/>
          <p:cNvPicPr/>
          <p:nvPr/>
        </p:nvPicPr>
        <p:blipFill>
          <a:blip r:embed="rId6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  <p:pic>
        <p:nvPicPr>
          <p:cNvPr id="1026" name="Picture 2" descr="https://lh7-us.googleusercontent.com/YjYDWiEftFA3OTTKNha96XjBPDnTqQ26fAQmHEHy0guHU-MXIfEwRGbkL2ivCDIQYvLSValzYn5DTTZLIg_nvkzdKBBQm_9NsVKw3Qs0fn6wEdibPgqt_p4GDH8b06Cq1PToFGbCseBT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45" y="1690688"/>
            <a:ext cx="1773864" cy="236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7-us.googleusercontent.com/-ZgnCTrcHBSsVzXP-1LamCGVgPYpRsOiHAjRmwnWKm-Fhsi-PQ6wcW8GRuqm8eBTnHQd9057GkG9UM3ALN4hpW1AMNELxIs-qCZIb7BI14M-Q8YfLrGJf9AIqwwG5rOlUhqrXmbz6a-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577" y="1497885"/>
            <a:ext cx="2943225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7-us.googleusercontent.com/uosUMv2OvgMMy1e65Xynz2YIc6gQYtRSwte_IkBwP8IhPos8j3Tft-qfLDR0-2Z2TA01UISJYApHZeS-fE-Kz0vjctutKf3KqOo9iYn6ZalmXIMS0PM283LHncj4sO9h8BgZjE_40igU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704" y="3794601"/>
            <a:ext cx="2905125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h7-us.googleusercontent.com/ObTrQRsWZF4Z2dalUuX593fnd4XqoJco21RfKdkJQOEogG1bPh1NfgdKZqMX9Ub_1BRYYOHCmpvimzxpLeKgisOCIoiDl6W7FL-tL0r694SOEmPEltVJuNfanzriPkAVmO6srJj6bfW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909" y="3428128"/>
            <a:ext cx="29241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Slika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03247" y="1854329"/>
            <a:ext cx="3600450" cy="270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10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b="1" dirty="0">
                <a:solidFill>
                  <a:schemeClr val="accent6"/>
                </a:solidFill>
              </a:rPr>
              <a:t>DOSEDANJI REZULTATI</a:t>
            </a:r>
            <a:br>
              <a:rPr lang="sl-SI" b="1" dirty="0">
                <a:solidFill>
                  <a:schemeClr val="accent6"/>
                </a:solidFill>
              </a:rPr>
            </a:br>
            <a:r>
              <a:rPr lang="sl-SI" sz="2800" b="1" dirty="0">
                <a:solidFill>
                  <a:schemeClr val="accent6"/>
                </a:solidFill>
              </a:rPr>
              <a:t>Priprava vzorcev tal za laboratorijsko analizo</a:t>
            </a:r>
            <a:endParaRPr lang="sl-SI" sz="2800" dirty="0">
              <a:solidFill>
                <a:schemeClr val="accent6"/>
              </a:solidFill>
            </a:endParaRPr>
          </a:p>
        </p:txBody>
      </p:sp>
      <p:pic>
        <p:nvPicPr>
          <p:cNvPr id="4" name="Označba mesta vsebin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82" y="1922290"/>
            <a:ext cx="2606040" cy="3474720"/>
          </a:xfrm>
          <a:prstGeom prst="rect">
            <a:avLst/>
          </a:prstGeom>
        </p:spPr>
      </p:pic>
      <p:pic>
        <p:nvPicPr>
          <p:cNvPr id="5" name="Slika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6778" y="1922290"/>
            <a:ext cx="2609222" cy="3474720"/>
          </a:xfrm>
          <a:prstGeom prst="rect">
            <a:avLst/>
          </a:prstGeom>
        </p:spPr>
      </p:pic>
      <p:pic>
        <p:nvPicPr>
          <p:cNvPr id="6" name="Slika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5918632" y="2468013"/>
            <a:ext cx="3474720" cy="2383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lik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5984" y="1922289"/>
            <a:ext cx="2316565" cy="3474721"/>
          </a:xfrm>
          <a:prstGeom prst="rect">
            <a:avLst/>
          </a:prstGeom>
        </p:spPr>
      </p:pic>
      <p:pic>
        <p:nvPicPr>
          <p:cNvPr id="8" name="Slika 7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9" name="Slika 8" title="logotip Ministrstva za kmetijstvo, gozdarstvo in prehrano Republike Slovenij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lika 11" title="logotip vodilnega partnerja Slokva"/>
          <p:cNvPicPr/>
          <p:nvPr/>
        </p:nvPicPr>
        <p:blipFill>
          <a:blip r:embed="rId10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71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-785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l-SI" sz="5300" b="1" dirty="0">
                <a:solidFill>
                  <a:schemeClr val="accent6"/>
                </a:solidFill>
              </a:rPr>
              <a:t>DOSEDANJI REZULTATI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93884" y="994971"/>
            <a:ext cx="10404232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dirty="0">
                <a:solidFill>
                  <a:srgbClr val="00B050"/>
                </a:solidFill>
              </a:rPr>
              <a:t>Praktični preizkus (1. faza): testiranje preprostih tehničnih rešitev</a:t>
            </a:r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title="logotip vodilnega partnerja Slokva"/>
          <p:cNvPicPr/>
          <p:nvPr/>
        </p:nvPicPr>
        <p:blipFill>
          <a:blip r:embed="rId7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  <p:pic>
        <p:nvPicPr>
          <p:cNvPr id="6" name="Slika 5" descr="Slika, ki vsebuje besede tla, posoda, zaprt prostor, rdeča&#10;&#10;Opis je samodejno ustvarjen">
            <a:extLst>
              <a:ext uri="{FF2B5EF4-FFF2-40B4-BE49-F238E27FC236}">
                <a16:creationId xmlns:a16="http://schemas.microsoft.com/office/drawing/2014/main" id="{8D69B900-71BE-CE60-EB3A-C0F5F5A5793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7"/>
          <a:stretch/>
        </p:blipFill>
        <p:spPr>
          <a:xfrm>
            <a:off x="667205" y="1551325"/>
            <a:ext cx="1926048" cy="2344984"/>
          </a:xfrm>
          <a:prstGeom prst="rect">
            <a:avLst/>
          </a:prstGeom>
        </p:spPr>
      </p:pic>
      <p:pic>
        <p:nvPicPr>
          <p:cNvPr id="8" name="Slika 7" descr="Slika, ki vsebuje besede sadje, hrana, jabolko, naravna hrana&#10;&#10;Opis je samodejno ustvarjen">
            <a:extLst>
              <a:ext uri="{FF2B5EF4-FFF2-40B4-BE49-F238E27FC236}">
                <a16:creationId xmlns:a16="http://schemas.microsoft.com/office/drawing/2014/main" id="{A57FA66A-CB0F-03FC-33D6-8CE995CF7B3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406" y="3515784"/>
            <a:ext cx="1908292" cy="2544389"/>
          </a:xfrm>
          <a:prstGeom prst="rect">
            <a:avLst/>
          </a:prstGeom>
        </p:spPr>
      </p:pic>
      <p:pic>
        <p:nvPicPr>
          <p:cNvPr id="15" name="Slika 14" descr="Slika, ki vsebuje besede besedilo, diagram, vzporedno, rokopis&#10;&#10;Opis je samodejno ustvarjen">
            <a:extLst>
              <a:ext uri="{FF2B5EF4-FFF2-40B4-BE49-F238E27FC236}">
                <a16:creationId xmlns:a16="http://schemas.microsoft.com/office/drawing/2014/main" id="{4EA85E24-6B8B-E3E4-1B66-C3C88D86083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255" y="1404907"/>
            <a:ext cx="3343592" cy="4458122"/>
          </a:xfrm>
          <a:prstGeom prst="rect">
            <a:avLst/>
          </a:prstGeom>
        </p:spPr>
      </p:pic>
      <p:pic>
        <p:nvPicPr>
          <p:cNvPr id="4" name="Slik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5698" y="1471151"/>
            <a:ext cx="1668826" cy="4624849"/>
          </a:xfrm>
          <a:prstGeom prst="rect">
            <a:avLst/>
          </a:prstGeom>
        </p:spPr>
      </p:pic>
      <p:pic>
        <p:nvPicPr>
          <p:cNvPr id="7" name="Slik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02808" y="1646282"/>
            <a:ext cx="2578832" cy="1932599"/>
          </a:xfrm>
          <a:prstGeom prst="rect">
            <a:avLst/>
          </a:prstGeom>
        </p:spPr>
      </p:pic>
      <p:pic>
        <p:nvPicPr>
          <p:cNvPr id="17" name="Slika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7205" y="4180613"/>
            <a:ext cx="3219456" cy="142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38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-785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l-SI" sz="5300" b="1" dirty="0">
                <a:solidFill>
                  <a:schemeClr val="accent6"/>
                </a:solidFill>
              </a:rPr>
              <a:t>DOSEDANJI REZULTATI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422031" y="994971"/>
            <a:ext cx="1176996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>
                <a:solidFill>
                  <a:srgbClr val="00B050"/>
                </a:solidFill>
              </a:rPr>
              <a:t>Laboratorijska analiza: testiranje vpliva UV-C svetlobe na obstojnost pridelkov</a:t>
            </a:r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title="logotip vodilnega partnerja Slokva"/>
          <p:cNvPicPr/>
          <p:nvPr/>
        </p:nvPicPr>
        <p:blipFill>
          <a:blip r:embed="rId7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DB2FF38F-5677-28CF-38A3-06B6D8289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038" y="1600727"/>
            <a:ext cx="3636692" cy="217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092A0579-82E0-1E6F-54DA-7F995542F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978" y="1759204"/>
            <a:ext cx="4015132" cy="2450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E7AD1EA3-5E40-91EB-C2FD-C36C9FA21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033" y="3892508"/>
            <a:ext cx="4015132" cy="225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96F2C366-AC89-8E33-60C3-111FE29CE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57" y="3670120"/>
            <a:ext cx="3636693" cy="2238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3963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>
                <a:solidFill>
                  <a:schemeClr val="accent6"/>
                </a:solidFill>
              </a:rPr>
              <a:t>ZAKLJUČEK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574431" y="1557810"/>
            <a:ext cx="11347938" cy="4351338"/>
          </a:xfrm>
        </p:spPr>
        <p:txBody>
          <a:bodyPr>
            <a:normAutofit lnSpcReduction="10000"/>
          </a:bodyPr>
          <a:lstStyle/>
          <a:p>
            <a:r>
              <a:rPr lang="sl-SI" i="1" dirty="0"/>
              <a:t>Dosedanje izvajanje projekta ocenjujemo kot uspešno. </a:t>
            </a:r>
          </a:p>
          <a:p>
            <a:r>
              <a:rPr lang="sl-SI" i="1" dirty="0"/>
              <a:t>Delo v prihodnje:</a:t>
            </a:r>
          </a:p>
          <a:p>
            <a:pPr lvl="1"/>
            <a:r>
              <a:rPr lang="sl-SI" i="1" dirty="0"/>
              <a:t>Razvoj in izdelava pametne komore (bogata senzorika, UV-C, temperatura …)</a:t>
            </a:r>
          </a:p>
          <a:p>
            <a:pPr lvl="1"/>
            <a:r>
              <a:rPr lang="sl-SI" i="1" dirty="0"/>
              <a:t>Izvajanje praktičnih preizkusov v okviru katerih bomo:</a:t>
            </a:r>
          </a:p>
          <a:p>
            <a:pPr lvl="2"/>
            <a:r>
              <a:rPr lang="sl-SI" i="1" dirty="0"/>
              <a:t>Testirali nove preproste tehnike za podaljševanje obstojnosti</a:t>
            </a:r>
          </a:p>
          <a:p>
            <a:pPr lvl="2"/>
            <a:r>
              <a:rPr lang="sl-SI" i="1" dirty="0"/>
              <a:t>Testirali različne parametre za podaljševanje obstojnosti pridelkov v razviti komori</a:t>
            </a:r>
          </a:p>
          <a:p>
            <a:pPr lvl="2"/>
            <a:r>
              <a:rPr lang="sl-SI" i="1" dirty="0"/>
              <a:t>Zbiranje velepodatkov pri skladiščenju malin z uporabo komore (angl. Big Data)</a:t>
            </a:r>
          </a:p>
          <a:p>
            <a:pPr lvl="1"/>
            <a:r>
              <a:rPr lang="sl-SI" i="1" dirty="0"/>
              <a:t>Napovedovalna analitika z uporabo umetne inteligence</a:t>
            </a:r>
          </a:p>
          <a:p>
            <a:pPr lvl="1"/>
            <a:r>
              <a:rPr lang="sl-SI" i="1" dirty="0"/>
              <a:t>Analiza rezultatov</a:t>
            </a:r>
          </a:p>
          <a:p>
            <a:pPr lvl="1"/>
            <a:r>
              <a:rPr lang="sl-SI" i="1" dirty="0"/>
              <a:t>Razširjanje rezultatov</a:t>
            </a:r>
          </a:p>
          <a:p>
            <a:r>
              <a:rPr lang="sl-SI" i="1" dirty="0"/>
              <a:t>Rezultati bodo koristni za kmetovalce, kmetijske strokovnjake in raziskovalce</a:t>
            </a:r>
          </a:p>
          <a:p>
            <a:endParaRPr lang="sl-SI" i="1" dirty="0">
              <a:solidFill>
                <a:srgbClr val="00B050"/>
              </a:solidFill>
            </a:endParaRPr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 title="logotip vodilnega partnerja Slokva"/>
          <p:cNvPicPr/>
          <p:nvPr/>
        </p:nvPicPr>
        <p:blipFill>
          <a:blip r:embed="rId6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28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>
                <a:solidFill>
                  <a:schemeClr val="accent6"/>
                </a:solidFill>
              </a:rPr>
              <a:t>TRIKOTNIK ZNANJA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pic>
        <p:nvPicPr>
          <p:cNvPr id="6" name="Slika 5" descr="Fotografija prikazuje povezavo med kmetovalcem, svetovalcem in razikovalcem v obliki trikotnika znanja in ki predstavlja osnovo za izvajanje projektov Evropskega partnerstva za inovacije." title="Trikotnik znanja Evropskega partnerstva za inovacij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942" y="158187"/>
            <a:ext cx="1670858" cy="1739438"/>
          </a:xfrm>
          <a:prstGeom prst="rect">
            <a:avLst/>
          </a:prstGeom>
        </p:spPr>
      </p:pic>
      <p:sp>
        <p:nvSpPr>
          <p:cNvPr id="3" name="Podnaslov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l-SI" b="1" dirty="0"/>
              <a:t>Pogled kmeta</a:t>
            </a:r>
            <a:r>
              <a:rPr lang="sl-SI" dirty="0"/>
              <a:t>: </a:t>
            </a:r>
            <a:r>
              <a:rPr lang="sl-SI" dirty="0">
                <a:solidFill>
                  <a:srgbClr val="222222"/>
                </a:solidFill>
                <a:latin typeface="Arial" panose="020B0604020202020204" pitchFamily="34" charset="0"/>
              </a:rPr>
              <a:t>Naš projekt FRESH@FOOD prinaša kmetom enostavne, a napredne tehnološke rešitve za podaljšanje svežine pridelkov, zmanjšanje odpadkov in krepitev ekološke trajnosti. Skupaj rastemo proti zeleni prihodnosti.</a:t>
            </a:r>
            <a:endParaRPr lang="sl-SI" dirty="0"/>
          </a:p>
          <a:p>
            <a:pPr lvl="0"/>
            <a:r>
              <a:rPr lang="sl-SI" b="1" dirty="0"/>
              <a:t>Pogled svetovalca</a:t>
            </a:r>
            <a:r>
              <a:rPr lang="sl-SI" dirty="0"/>
              <a:t>: </a:t>
            </a:r>
            <a:r>
              <a:rPr lang="sl-SI" dirty="0">
                <a:solidFill>
                  <a:srgbClr val="222222"/>
                </a:solidFill>
                <a:latin typeface="Arial" panose="020B0604020202020204" pitchFamily="34" charset="0"/>
              </a:rPr>
              <a:t>Naša vizija je ustvariti simbiozo med napredno tehnologijo in kmetijsko prakso. Svetujemo in podpiramo kmete pri implementaciji rešitev projekta FRESH@FOOD, ki ne le povečujejo donosnost, ampak tudi varujejo okolje za prihodnje rodove.</a:t>
            </a:r>
            <a:endParaRPr lang="sl-SI" dirty="0"/>
          </a:p>
          <a:p>
            <a:pPr lvl="0"/>
            <a:r>
              <a:rPr lang="sl-SI" b="1" dirty="0"/>
              <a:t>Pogled raziskovalca</a:t>
            </a:r>
            <a:r>
              <a:rPr lang="sl-SI" dirty="0"/>
              <a:t>: </a:t>
            </a:r>
            <a:r>
              <a:rPr lang="sl-SI" dirty="0">
                <a:solidFill>
                  <a:srgbClr val="222222"/>
                </a:solidFill>
                <a:latin typeface="Arial" panose="020B0604020202020204" pitchFamily="34" charset="0"/>
              </a:rPr>
              <a:t>Kot raziskovalci se osredotočamo na znanstveno razumevanje in inovacije, ki omogočajo kmetom, da presežejo tradicionalne metode in izboljšajo kakovost pridelkov. Naš cilj je prenesti teoretična odkritja v praktične rešitve, ki so enostavne za uporabo in imajo merljiv vpliv na podaljševanje obstojnosti in svežine pridelkov.</a:t>
            </a:r>
            <a:endParaRPr lang="sl-SI" sz="3600" dirty="0">
              <a:solidFill>
                <a:srgbClr val="92D050"/>
              </a:solidFill>
            </a:endParaRPr>
          </a:p>
          <a:p>
            <a:endParaRPr lang="sl-SI" dirty="0">
              <a:solidFill>
                <a:srgbClr val="00B050"/>
              </a:solidFill>
            </a:endParaRPr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Slika 14" title="logotip vodilnega partnerja Slokva"/>
          <p:cNvPicPr/>
          <p:nvPr/>
        </p:nvPicPr>
        <p:blipFill>
          <a:blip r:embed="rId7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97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5300" b="1" dirty="0">
                <a:solidFill>
                  <a:schemeClr val="accent6"/>
                </a:solidFill>
              </a:rPr>
              <a:t>Kontaktni podatki vodilnega partnerja</a:t>
            </a:r>
            <a:endParaRPr lang="sl-SI" sz="4000" b="1" dirty="0">
              <a:solidFill>
                <a:schemeClr val="accent6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idx="1"/>
          </p:nvPr>
        </p:nvSpPr>
        <p:spPr>
          <a:xfrm>
            <a:off x="891309" y="161634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l-SI" dirty="0"/>
          </a:p>
          <a:p>
            <a:r>
              <a:rPr lang="sl-SI" dirty="0"/>
              <a:t>SLOKVA, zavod za razvoj neizkoriščenih potencialov, so. p.</a:t>
            </a:r>
          </a:p>
          <a:p>
            <a:pPr marL="0" indent="0">
              <a:buNone/>
            </a:pPr>
            <a:r>
              <a:rPr lang="sl-SI" dirty="0"/>
              <a:t>   Alenka </a:t>
            </a:r>
            <a:r>
              <a:rPr lang="sl-SI" dirty="0" err="1"/>
              <a:t>Berložnik</a:t>
            </a:r>
            <a:r>
              <a:rPr lang="sl-SI" dirty="0"/>
              <a:t>, dipl. org. </a:t>
            </a:r>
            <a:r>
              <a:rPr lang="sl-SI" dirty="0" err="1"/>
              <a:t>mang</a:t>
            </a:r>
            <a:r>
              <a:rPr lang="sl-SI" dirty="0"/>
              <a:t>.</a:t>
            </a:r>
          </a:p>
          <a:p>
            <a:r>
              <a:rPr lang="sl-SI" dirty="0"/>
              <a:t>alenka.berloznik@slokva.si</a:t>
            </a:r>
          </a:p>
          <a:p>
            <a:r>
              <a:rPr lang="sl-SI" dirty="0"/>
              <a:t>031-345-095</a:t>
            </a:r>
          </a:p>
          <a:p>
            <a:r>
              <a:rPr lang="sl-SI" dirty="0"/>
              <a:t>www.slokva.si</a:t>
            </a:r>
          </a:p>
        </p:txBody>
      </p:sp>
      <p:pic>
        <p:nvPicPr>
          <p:cNvPr id="11" name="Slika 10" title="logotip Programa razvoja podeželja za odbdobje 2014-2020 in označenim virom sofinanciranja">
            <a:extLst>
              <a:ext uri="{FF2B5EF4-FFF2-40B4-BE49-F238E27FC236}">
                <a16:creationId xmlns:a16="http://schemas.microsoft.com/office/drawing/2014/main" id="{FFD4384F-790A-420C-8BCA-1769490F4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5" y="6210682"/>
            <a:ext cx="2490493" cy="615142"/>
          </a:xfrm>
          <a:prstGeom prst="rect">
            <a:avLst/>
          </a:prstGeom>
        </p:spPr>
      </p:pic>
      <p:pic>
        <p:nvPicPr>
          <p:cNvPr id="14" name="Slika 13" title="logotip Ministrstva za kmetijstvo, gozdarstvo in prehrano Republike Slovenij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93" y="6262268"/>
            <a:ext cx="2438400" cy="511969"/>
          </a:xfrm>
          <a:prstGeom prst="rect">
            <a:avLst/>
          </a:prstGeom>
        </p:spPr>
      </p:pic>
      <p:pic>
        <p:nvPicPr>
          <p:cNvPr id="10" name="Picture 2" title="logotip s prikazanim sloganom: Ideje in rešitve povezujejo!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40" y="5993476"/>
            <a:ext cx="2543694" cy="8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title="logotip Evropskega partnerstva za inovacije na področju kmetijske produktivnosti in trajnosti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7" t="17248" r="7789" b="70880"/>
          <a:stretch/>
        </p:blipFill>
        <p:spPr bwMode="auto">
          <a:xfrm>
            <a:off x="8286334" y="5908122"/>
            <a:ext cx="863852" cy="9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Slika 14" title="logotip vodilnega partnerja Slokva"/>
          <p:cNvPicPr/>
          <p:nvPr/>
        </p:nvPicPr>
        <p:blipFill>
          <a:blip r:embed="rId7"/>
          <a:stretch>
            <a:fillRect/>
          </a:stretch>
        </p:blipFill>
        <p:spPr>
          <a:xfrm>
            <a:off x="9498617" y="5908122"/>
            <a:ext cx="1908292" cy="860022"/>
          </a:xfrm>
          <a:prstGeom prst="rect">
            <a:avLst/>
          </a:prstGeom>
        </p:spPr>
      </p:pic>
      <p:pic>
        <p:nvPicPr>
          <p:cNvPr id="16" name="Slika 15" title="QR koda s povezavo do spletne strani projekta EI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8423" y="3157623"/>
            <a:ext cx="2140194" cy="21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0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1670</TotalTime>
  <Words>567</Words>
  <Application>Microsoft Office PowerPoint</Application>
  <PresentationFormat>Širokozaslonsko</PresentationFormat>
  <Paragraphs>89</Paragraphs>
  <Slides>17</Slides>
  <Notes>9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Segoe UI Emoji</vt:lpstr>
      <vt:lpstr>Segoe UI Historic</vt:lpstr>
      <vt:lpstr>The Hand</vt:lpstr>
      <vt:lpstr>Officeova tema</vt:lpstr>
      <vt:lpstr>DOGODEK EVROPSKEGA PARTNERSTVA ZA INOVACIJE - EIP</vt:lpstr>
      <vt:lpstr>Z NAPREDNIMI DIGITALNIMI TEHNOLOGIJAMI DO KAKOVOSTNE HRANE  (FRESH@FOOD)</vt:lpstr>
      <vt:lpstr>KONZORCIJ 11 PARTNERJEV</vt:lpstr>
      <vt:lpstr>OSNOVNI PODATKI O PROJEKTU</vt:lpstr>
      <vt:lpstr>PRAKTIČNI PROBLEM</vt:lpstr>
      <vt:lpstr>NAMEN IN CILJI PROJEKTA</vt:lpstr>
      <vt:lpstr>PRIČAKOVANI REZULTATI</vt:lpstr>
      <vt:lpstr>DOSEDANJI REZULTATI</vt:lpstr>
      <vt:lpstr>DOSEDANJI REZULTATI</vt:lpstr>
      <vt:lpstr>DOSEDANJI REZULTATI</vt:lpstr>
      <vt:lpstr>DOSEDANJI REZULTATI Usposabljanje s prenosom znanja – vzorčenje tal, gnojenje </vt:lpstr>
      <vt:lpstr>DOSEDANJI REZULTATI Priprava vzorcev tal za laboratorijsko analizo</vt:lpstr>
      <vt:lpstr>DOSEDANJI REZULTATI</vt:lpstr>
      <vt:lpstr>DOSEDANJI REZULTATI</vt:lpstr>
      <vt:lpstr>ZAKLJUČEK</vt:lpstr>
      <vt:lpstr>TRIKOTNIK ZNANJA</vt:lpstr>
      <vt:lpstr>Kontaktni podatki vodilnega partnerja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Boštjan Bidovec</dc:creator>
  <cp:lastModifiedBy>Svit Mal</cp:lastModifiedBy>
  <cp:revision>68</cp:revision>
  <dcterms:created xsi:type="dcterms:W3CDTF">2020-10-14T12:37:10Z</dcterms:created>
  <dcterms:modified xsi:type="dcterms:W3CDTF">2023-11-21T14:16:42Z</dcterms:modified>
</cp:coreProperties>
</file>